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9" r:id="rId4"/>
    <p:sldMasterId id="2147483696" r:id="rId5"/>
    <p:sldMasterId id="2147483689" r:id="rId6"/>
    <p:sldMasterId id="2147483672" r:id="rId7"/>
    <p:sldMasterId id="2147483713" r:id="rId8"/>
  </p:sldMasterIdLst>
  <p:notesMasterIdLst>
    <p:notesMasterId r:id="rId22"/>
  </p:notesMasterIdLst>
  <p:sldIdLst>
    <p:sldId id="281" r:id="rId9"/>
    <p:sldId id="288" r:id="rId10"/>
    <p:sldId id="291" r:id="rId11"/>
    <p:sldId id="298" r:id="rId12"/>
    <p:sldId id="304" r:id="rId13"/>
    <p:sldId id="299" r:id="rId14"/>
    <p:sldId id="305" r:id="rId15"/>
    <p:sldId id="306" r:id="rId16"/>
    <p:sldId id="307" r:id="rId17"/>
    <p:sldId id="308" r:id="rId18"/>
    <p:sldId id="309" r:id="rId19"/>
    <p:sldId id="310" r:id="rId20"/>
    <p:sldId id="311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bigail Maskall" initials="AM" lastIdx="1" clrIdx="0">
    <p:extLst>
      <p:ext uri="{19B8F6BF-5375-455C-9EA6-DF929625EA0E}">
        <p15:presenceInfo xmlns:p15="http://schemas.microsoft.com/office/powerpoint/2012/main" userId="S-1-5-21-2133147896-499326638-6498272-33561" providerId="AD"/>
      </p:ext>
    </p:extLst>
  </p:cmAuthor>
  <p:cmAuthor id="2" name="Hollie Graham, Integra-LON, UK" initials="HGIU" lastIdx="2" clrIdx="1">
    <p:extLst>
      <p:ext uri="{19B8F6BF-5375-455C-9EA6-DF929625EA0E}">
        <p15:presenceInfo xmlns:p15="http://schemas.microsoft.com/office/powerpoint/2012/main" userId="S-1-5-21-198659417-2131144888-1770264581-1004" providerId="AD"/>
      </p:ext>
    </p:extLst>
  </p:cmAuthor>
  <p:cmAuthor id="3" name="Amy Middleton-Gear" initials="AM" lastIdx="5" clrIdx="2">
    <p:extLst>
      <p:ext uri="{19B8F6BF-5375-455C-9EA6-DF929625EA0E}">
        <p15:presenceInfo xmlns:p15="http://schemas.microsoft.com/office/powerpoint/2012/main" userId="S-1-5-21-2133147896-499326638-6498272-4032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FFFF66"/>
    <a:srgbClr val="9966FF"/>
    <a:srgbClr val="118991"/>
    <a:srgbClr val="00929F"/>
    <a:srgbClr val="42969F"/>
    <a:srgbClr val="5A999F"/>
    <a:srgbClr val="6B9B9F"/>
    <a:srgbClr val="00B5CC"/>
    <a:srgbClr val="0093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67"/>
    <p:restoredTop sz="95745" autoAdjust="0"/>
  </p:normalViewPr>
  <p:slideViewPr>
    <p:cSldViewPr snapToGrid="0" snapToObjects="1">
      <p:cViewPr varScale="1">
        <p:scale>
          <a:sx n="102" d="100"/>
          <a:sy n="102" d="100"/>
        </p:scale>
        <p:origin x="22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commentAuthors" Target="commentAuthor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258B14-9484-7945-B127-BE167E75A4E3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295471-56F3-294F-8A7E-0F48B34AF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96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0226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5279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1923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0711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9711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4340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0588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740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9134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8917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2929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0834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728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4CE9A-99A4-ED4D-AC8F-FEA802193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6D5215-8DC6-D141-AA92-166D1216B9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7295" y="3203110"/>
            <a:ext cx="4603165" cy="1025131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Calibri Regular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3318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G - Text and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04531-7F01-F447-8AA5-0871E4ECA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BEFECD56-9CDB-4042-B2E6-64831FACC4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8001" y="1962150"/>
            <a:ext cx="3600867" cy="387985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  <a:lvl2pPr>
              <a:defRPr>
                <a:solidFill>
                  <a:srgbClr val="00929F"/>
                </a:solidFill>
              </a:defRPr>
            </a:lvl2pPr>
            <a:lvl3pPr>
              <a:defRPr>
                <a:solidFill>
                  <a:srgbClr val="00929F"/>
                </a:solidFill>
              </a:defRPr>
            </a:lvl3pPr>
            <a:lvl4pPr>
              <a:defRPr b="0" i="0">
                <a:solidFill>
                  <a:schemeClr val="tx1"/>
                </a:solidFill>
                <a:latin typeface="Calibri Regular"/>
              </a:defRPr>
            </a:lvl4pPr>
            <a:lvl5pPr>
              <a:defRPr>
                <a:solidFill>
                  <a:srgbClr val="00929F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E4381806-1DC3-034A-B873-E5673DD776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35585" y="1962150"/>
            <a:ext cx="3852862" cy="3879850"/>
          </a:xfrm>
          <a:prstGeom prst="rect">
            <a:avLst/>
          </a:prstGeom>
          <a:effectLst>
            <a:reflection stA="55000" endPos="10000" dir="5400000" sy="-100000" algn="bl" rotWithShape="0"/>
          </a:effectLst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092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2751F-1305-2E47-BB48-6B385E8B2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7255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G - Jus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887DC-58E7-694B-987D-A60F1E387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6D48836C-ADDF-524C-8EDC-C7E5494F5E8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8002" y="1962150"/>
            <a:ext cx="7954198" cy="387985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  <a:lvl2pPr>
              <a:defRPr sz="2000" b="0" i="0">
                <a:solidFill>
                  <a:schemeClr val="tx1"/>
                </a:solidFill>
                <a:latin typeface="Calibri Regular"/>
              </a:defRPr>
            </a:lvl2pPr>
            <a:lvl3pPr>
              <a:defRPr>
                <a:solidFill>
                  <a:srgbClr val="00929F"/>
                </a:solidFill>
              </a:defRPr>
            </a:lvl3pPr>
            <a:lvl4pPr>
              <a:defRPr>
                <a:solidFill>
                  <a:srgbClr val="00929F"/>
                </a:solidFill>
              </a:defRPr>
            </a:lvl4pPr>
            <a:lvl5pPr>
              <a:defRPr>
                <a:solidFill>
                  <a:srgbClr val="00929F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698038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G - Text an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6E1DA-FDC8-AB4D-87C2-5573CEE7F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EB6352A9-1F2F-0E4C-9E34-9E1F0CC879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8000" y="1962150"/>
            <a:ext cx="7954199" cy="1799622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  <a:lvl2pPr>
              <a:defRPr b="0" i="0">
                <a:solidFill>
                  <a:schemeClr val="tx1"/>
                </a:solidFill>
                <a:latin typeface="Calibri Regular"/>
              </a:defRPr>
            </a:lvl2pPr>
            <a:lvl3pPr>
              <a:defRPr b="0" i="0">
                <a:solidFill>
                  <a:schemeClr val="tx1"/>
                </a:solidFill>
                <a:latin typeface="Calibri Regular"/>
              </a:defRPr>
            </a:lvl3pPr>
            <a:lvl4pPr>
              <a:defRPr b="0" i="0">
                <a:solidFill>
                  <a:schemeClr val="tx1"/>
                </a:solidFill>
                <a:latin typeface="Calibri Regular"/>
              </a:defRPr>
            </a:lvl4pPr>
            <a:lvl5pPr>
              <a:defRPr b="0" i="0">
                <a:solidFill>
                  <a:schemeClr val="tx1"/>
                </a:solidFill>
                <a:latin typeface="Calibri Regular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8D8B01F6-05AF-EC45-8E22-D516C91895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48955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AA2B2F2-50A9-0242-A3F5-3E6C6786DBB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558464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35231221-97F3-6C42-9B23-66012CCA57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67973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CE98A15F-3C61-3D41-8705-9EBA8025FDC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77482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795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Full Image with Text Overl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BB772-A045-A942-8ECA-DD4AA4CE8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2319B433-49EC-F34D-ABF9-A2C1C468AD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25098" y="1962150"/>
            <a:ext cx="7987102" cy="3879850"/>
          </a:xfrm>
          <a:prstGeom prst="rect">
            <a:avLst/>
          </a:prstGeom>
        </p:spPr>
        <p:txBody>
          <a:bodyPr/>
          <a:lstStyle>
            <a:lvl1pPr>
              <a:defRPr sz="1800" b="0" i="0">
                <a:solidFill>
                  <a:schemeClr val="bg1"/>
                </a:solidFill>
                <a:latin typeface="Calibri Regular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 b="0" i="0">
                <a:solidFill>
                  <a:schemeClr val="bg1"/>
                </a:solidFill>
                <a:latin typeface="Calibri Regular"/>
              </a:defRPr>
            </a:lvl4pPr>
            <a:lvl5pPr>
              <a:defRPr b="0" i="0">
                <a:solidFill>
                  <a:schemeClr val="bg1"/>
                </a:solidFill>
                <a:latin typeface="Calibri Regular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01967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4.sv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svg"/><Relationship Id="rId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93D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Placeholder 32">
            <a:extLst>
              <a:ext uri="{FF2B5EF4-FFF2-40B4-BE49-F238E27FC236}">
                <a16:creationId xmlns:a16="http://schemas.microsoft.com/office/drawing/2014/main" id="{D15AB156-111B-9D49-B644-995F2C39C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425" y="1674942"/>
            <a:ext cx="4833036" cy="13318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BDF92DC-7769-3349-B7D3-E7B8D35284B1}"/>
              </a:ext>
            </a:extLst>
          </p:cNvPr>
          <p:cNvCxnSpPr>
            <a:cxnSpLocks/>
          </p:cNvCxnSpPr>
          <p:nvPr userDrawn="1"/>
        </p:nvCxnSpPr>
        <p:spPr>
          <a:xfrm>
            <a:off x="431800" y="369157"/>
            <a:ext cx="82804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3C13664-3785-FB49-963D-2716DD79CCAA}"/>
              </a:ext>
            </a:extLst>
          </p:cNvPr>
          <p:cNvCxnSpPr>
            <a:cxnSpLocks/>
          </p:cNvCxnSpPr>
          <p:nvPr userDrawn="1"/>
        </p:nvCxnSpPr>
        <p:spPr>
          <a:xfrm>
            <a:off x="434579" y="6415730"/>
            <a:ext cx="8277621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8CC5F8E-A5E7-8F49-8FD3-CCA8044F4C7C}"/>
              </a:ext>
            </a:extLst>
          </p:cNvPr>
          <p:cNvSpPr txBox="1"/>
          <p:nvPr userDrawn="1"/>
        </p:nvSpPr>
        <p:spPr>
          <a:xfrm>
            <a:off x="434578" y="6253767"/>
            <a:ext cx="7622381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b="0" i="0" u="none" strike="noStrike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 Cambridge University Press 2021</a:t>
            </a:r>
          </a:p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750" b="0" i="0" kern="1200" dirty="0">
              <a:solidFill>
                <a:srgbClr val="00929F"/>
              </a:solidFill>
              <a:effectLst/>
              <a:latin typeface="Calibri Regular"/>
              <a:ea typeface="Avenir Next Medium" charset="0"/>
              <a:cs typeface="Arial" panose="020B0604020202020204" pitchFamily="34" charset="0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0E89D0CF-EF73-B84B-A98E-A7356DFDF8D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4414" y="3315122"/>
            <a:ext cx="137757" cy="25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644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bg1"/>
          </a:solidFill>
          <a:latin typeface="Calibri Regular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4042">
          <p15:clr>
            <a:srgbClr val="F26B43"/>
          </p15:clr>
        </p15:guide>
        <p15:guide id="5" pos="2880">
          <p15:clr>
            <a:srgbClr val="F26B43"/>
          </p15:clr>
        </p15:guide>
        <p15:guide id="6" orient="horz" pos="3997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1CA90339-76EB-5049-8F70-7AE22D0D6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500" y="512762"/>
            <a:ext cx="6535380" cy="9422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4A2E73A-B38E-BE45-A6BE-331862FE82FE}"/>
              </a:ext>
            </a:extLst>
          </p:cNvPr>
          <p:cNvCxnSpPr>
            <a:cxnSpLocks/>
          </p:cNvCxnSpPr>
          <p:nvPr userDrawn="1"/>
        </p:nvCxnSpPr>
        <p:spPr>
          <a:xfrm>
            <a:off x="434579" y="6415730"/>
            <a:ext cx="8277621" cy="0"/>
          </a:xfrm>
          <a:prstGeom prst="line">
            <a:avLst/>
          </a:prstGeom>
          <a:ln w="50800">
            <a:solidFill>
              <a:srgbClr val="0092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15">
            <a:extLst>
              <a:ext uri="{FF2B5EF4-FFF2-40B4-BE49-F238E27FC236}">
                <a16:creationId xmlns:a16="http://schemas.microsoft.com/office/drawing/2014/main" id="{D80DAD8F-E75F-5248-A3D8-194CD5D657E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4840" y="539351"/>
            <a:ext cx="241529" cy="44141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3C189D9-6DB4-C386-FBB3-9C79611B46EC}"/>
              </a:ext>
            </a:extLst>
          </p:cNvPr>
          <p:cNvSpPr txBox="1"/>
          <p:nvPr userDrawn="1"/>
        </p:nvSpPr>
        <p:spPr>
          <a:xfrm>
            <a:off x="434578" y="6467955"/>
            <a:ext cx="7622381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50" b="0" i="0" u="none" strike="noStrike" kern="1200" dirty="0">
                <a:solidFill>
                  <a:srgbClr val="00929F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Chemistry for the IB Diploma – Yu &amp; Fletcher © Cambridge University Press &amp; Assessment 2023</a:t>
            </a:r>
            <a:endParaRPr lang="en-US" sz="750" b="0" i="0" kern="1200" dirty="0">
              <a:solidFill>
                <a:srgbClr val="00929F"/>
              </a:solidFill>
              <a:effectLst/>
              <a:latin typeface="Calibri Regular"/>
              <a:ea typeface="Avenir Next Medium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295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12" r:id="rId2"/>
    <p:sldLayoutId id="2147483706" r:id="rId3"/>
    <p:sldLayoutId id="2147483707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rgbClr val="00929F"/>
          </a:solidFill>
          <a:latin typeface="Calibri Regular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4042">
          <p15:clr>
            <a:srgbClr val="F26B43"/>
          </p15:clr>
        </p15:guide>
        <p15:guide id="5" pos="476" userDrawn="1">
          <p15:clr>
            <a:srgbClr val="F26B43"/>
          </p15:clr>
        </p15:guide>
        <p15:guide id="6" orient="horz" pos="3997">
          <p15:clr>
            <a:srgbClr val="F26B43"/>
          </p15:clr>
        </p15:guide>
        <p15:guide id="7" orient="horz" pos="3680">
          <p15:clr>
            <a:srgbClr val="F26B43"/>
          </p15:clr>
        </p15:guide>
        <p15:guide id="8" pos="2980">
          <p15:clr>
            <a:srgbClr val="F26B43"/>
          </p15:clr>
        </p15:guide>
        <p15:guide id="9" orient="horz" pos="323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A4D06B9-27EE-A04B-88AA-27BE8120F4F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-2806" y="0"/>
            <a:ext cx="9152449" cy="6857998"/>
          </a:xfrm>
          <a:prstGeom prst="rect">
            <a:avLst/>
          </a:prstGeom>
          <a:gradFill>
            <a:gsLst>
              <a:gs pos="0">
                <a:srgbClr val="0093D0"/>
              </a:gs>
              <a:gs pos="22000">
                <a:srgbClr val="0093D0"/>
              </a:gs>
              <a:gs pos="68000">
                <a:srgbClr val="0093D0"/>
              </a:gs>
              <a:gs pos="98000">
                <a:srgbClr val="0093D0"/>
              </a:gs>
            </a:gsLst>
            <a:lin ang="16200000" scaled="0"/>
          </a:gradFill>
          <a:ln>
            <a:noFill/>
          </a:ln>
          <a:effectLst>
            <a:reflection endPos="0" dir="5400000" sy="-100000" algn="bl" rotWithShape="0"/>
          </a:effec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E4937AC-CCB7-1E45-BE37-1F20ADBBC9CE}"/>
              </a:ext>
            </a:extLst>
          </p:cNvPr>
          <p:cNvSpPr/>
          <p:nvPr userDrawn="1"/>
        </p:nvSpPr>
        <p:spPr>
          <a:xfrm>
            <a:off x="-2806" y="2511707"/>
            <a:ext cx="9146806" cy="4346294"/>
          </a:xfrm>
          <a:prstGeom prst="rect">
            <a:avLst/>
          </a:prstGeom>
          <a:gradFill>
            <a:gsLst>
              <a:gs pos="0">
                <a:srgbClr val="0093D0"/>
              </a:gs>
              <a:gs pos="34000">
                <a:srgbClr val="0093D0">
                  <a:alpha val="86000"/>
                </a:srgbClr>
              </a:gs>
              <a:gs pos="71000">
                <a:srgbClr val="0093D0">
                  <a:alpha val="64000"/>
                </a:srgbClr>
              </a:gs>
              <a:gs pos="100000">
                <a:srgbClr val="0093D0">
                  <a:alpha val="0"/>
                </a:srgb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149D486-CA41-B843-B391-CECB7F3EB751}"/>
              </a:ext>
            </a:extLst>
          </p:cNvPr>
          <p:cNvCxnSpPr>
            <a:cxnSpLocks/>
          </p:cNvCxnSpPr>
          <p:nvPr userDrawn="1"/>
        </p:nvCxnSpPr>
        <p:spPr>
          <a:xfrm>
            <a:off x="431800" y="369157"/>
            <a:ext cx="82804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1C7527AB-710B-8341-BD8A-891D20BA7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187" y="510164"/>
            <a:ext cx="6522156" cy="9448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0EFE1EA-4690-8940-A0C2-8B22F3DBE3F3}"/>
              </a:ext>
            </a:extLst>
          </p:cNvPr>
          <p:cNvCxnSpPr>
            <a:cxnSpLocks/>
          </p:cNvCxnSpPr>
          <p:nvPr userDrawn="1"/>
        </p:nvCxnSpPr>
        <p:spPr>
          <a:xfrm>
            <a:off x="434579" y="6415730"/>
            <a:ext cx="8277621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07B1DF1-794A-664A-BA1D-8703F7797C96}"/>
              </a:ext>
            </a:extLst>
          </p:cNvPr>
          <p:cNvSpPr txBox="1"/>
          <p:nvPr userDrawn="1"/>
        </p:nvSpPr>
        <p:spPr>
          <a:xfrm>
            <a:off x="434578" y="6253767"/>
            <a:ext cx="7622381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b="0" i="0" u="none" strike="noStrike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 Cambridge University Press 2021</a:t>
            </a:r>
          </a:p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750" b="0" i="0" kern="1200" dirty="0">
              <a:solidFill>
                <a:srgbClr val="00929F"/>
              </a:solidFill>
              <a:effectLst/>
              <a:latin typeface="Calibri Regular"/>
              <a:ea typeface="Avenir Next Medium" charset="0"/>
              <a:cs typeface="Arial" panose="020B0604020202020204" pitchFamily="34" charset="0"/>
            </a:endParaRPr>
          </a:p>
        </p:txBody>
      </p:sp>
      <p:pic>
        <p:nvPicPr>
          <p:cNvPr id="14" name="Picture 15">
            <a:extLst>
              <a:ext uri="{FF2B5EF4-FFF2-40B4-BE49-F238E27FC236}">
                <a16:creationId xmlns:a16="http://schemas.microsoft.com/office/drawing/2014/main" id="{735EF97F-C9BC-8940-97A9-0E7A3911A72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14840" y="539351"/>
            <a:ext cx="241529" cy="441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576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chemeClr val="bg1"/>
          </a:solidFill>
          <a:latin typeface="Calibri Regular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4042">
          <p15:clr>
            <a:srgbClr val="F26B43"/>
          </p15:clr>
        </p15:guide>
        <p15:guide id="5" pos="453" userDrawn="1">
          <p15:clr>
            <a:srgbClr val="F26B43"/>
          </p15:clr>
        </p15:guide>
        <p15:guide id="6" orient="horz" pos="3997">
          <p15:clr>
            <a:srgbClr val="F26B43"/>
          </p15:clr>
        </p15:guide>
        <p15:guide id="7" orient="horz" pos="3680">
          <p15:clr>
            <a:srgbClr val="F26B43"/>
          </p15:clr>
        </p15:guide>
        <p15:guide id="8" pos="2980">
          <p15:clr>
            <a:srgbClr val="F26B43"/>
          </p15:clr>
        </p15:guide>
        <p15:guide id="9" orient="horz" pos="323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3699178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4972556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B1AA231-6B8A-EB53-1E54-42001DBD8572}"/>
              </a:ext>
            </a:extLst>
          </p:cNvPr>
          <p:cNvSpPr txBox="1"/>
          <p:nvPr/>
        </p:nvSpPr>
        <p:spPr>
          <a:xfrm>
            <a:off x="322034" y="2252017"/>
            <a:ext cx="3105150" cy="646331"/>
          </a:xfrm>
          <a:prstGeom prst="rect">
            <a:avLst/>
          </a:prstGeom>
          <a:solidFill>
            <a:srgbClr val="118991"/>
          </a:solidFill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Chemistry</a:t>
            </a:r>
            <a:endParaRPr lang="en-IN" sz="36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1C8BA9-C191-6A5F-6CE3-EA5DD8F5261E}"/>
              </a:ext>
            </a:extLst>
          </p:cNvPr>
          <p:cNvSpPr txBox="1"/>
          <p:nvPr/>
        </p:nvSpPr>
        <p:spPr>
          <a:xfrm>
            <a:off x="326202" y="3098403"/>
            <a:ext cx="3105150" cy="400110"/>
          </a:xfrm>
          <a:prstGeom prst="rect">
            <a:avLst/>
          </a:prstGeom>
          <a:solidFill>
            <a:srgbClr val="118991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For the IB Diploma</a:t>
            </a:r>
            <a:endParaRPr lang="en-IN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7976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5"/>
            <a:ext cx="7857471" cy="52310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Boiling points of halogens vs noble gases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49021C-7726-47B9-7D78-01282F3110AE}"/>
              </a:ext>
            </a:extLst>
          </p:cNvPr>
          <p:cNvSpPr txBox="1"/>
          <p:nvPr/>
        </p:nvSpPr>
        <p:spPr>
          <a:xfrm>
            <a:off x="1567542" y="5340435"/>
            <a:ext cx="6447453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7.9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Variation in boiling points of elements in Groups 17 and 18.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2D894202-E557-FBC0-98F4-45CEE8E736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7542" y="1744821"/>
            <a:ext cx="6235593" cy="3368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407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44934"/>
            <a:ext cx="7857471" cy="118415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Diagram showing how permanent dipole </a:t>
            </a:r>
            <a:br>
              <a:rPr lang="en-US" dirty="0"/>
            </a:br>
            <a:r>
              <a:rPr lang="en-US" dirty="0"/>
              <a:t>permanent–dipole interactions are formed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B489BFB-5B95-0EB2-F7FE-27192DD1B630}"/>
              </a:ext>
            </a:extLst>
          </p:cNvPr>
          <p:cNvSpPr txBox="1"/>
          <p:nvPr/>
        </p:nvSpPr>
        <p:spPr>
          <a:xfrm>
            <a:off x="1598949" y="5219237"/>
            <a:ext cx="5710335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7.10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Permanent dipole–permanent dipole interactions exist between molecules. These are shown in purple.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 descr="Diagram, schematic&#10;&#10;Description automatically generated">
            <a:extLst>
              <a:ext uri="{FF2B5EF4-FFF2-40B4-BE49-F238E27FC236}">
                <a16:creationId xmlns:a16="http://schemas.microsoft.com/office/drawing/2014/main" id="{0CD99C45-09C0-6D32-75DA-2886BADAB1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3621" y="1729087"/>
            <a:ext cx="5474568" cy="3342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9162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81896"/>
            <a:ext cx="7857471" cy="100568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Boiling points graph to show hydrogen bonding</a:t>
            </a:r>
            <a:br>
              <a:rPr lang="en-US" dirty="0"/>
            </a:br>
            <a:r>
              <a:rPr lang="en-US" dirty="0"/>
              <a:t>is present in water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357091-3C96-EB3B-BF70-A72A75B9EE0B}"/>
              </a:ext>
            </a:extLst>
          </p:cNvPr>
          <p:cNvSpPr txBox="1"/>
          <p:nvPr/>
        </p:nvSpPr>
        <p:spPr>
          <a:xfrm>
            <a:off x="965718" y="5370017"/>
            <a:ext cx="609420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7.11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Boiling points of Group 16 hydrides.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5A6288C7-EB50-85E3-33E3-B301999C88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530" y="1745621"/>
            <a:ext cx="7356939" cy="3466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2239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4"/>
            <a:ext cx="7857471" cy="52310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Diagrams to show how hydrogen bonds are formed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0CBCAC-ADED-041E-66A7-C89A79432A80}"/>
              </a:ext>
            </a:extLst>
          </p:cNvPr>
          <p:cNvSpPr txBox="1"/>
          <p:nvPr/>
        </p:nvSpPr>
        <p:spPr>
          <a:xfrm>
            <a:off x="742281" y="5289857"/>
            <a:ext cx="7925858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5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Figure 7.12</a:t>
            </a:r>
            <a:r>
              <a:rPr lang="en-IN" sz="15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Hydrogen bonds between </a:t>
            </a:r>
            <a:r>
              <a:rPr lang="en-IN" sz="15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IN" sz="15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water molecules, </a:t>
            </a:r>
            <a:r>
              <a:rPr lang="en-IN" sz="15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IN" sz="15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ammonia (NH</a:t>
            </a:r>
            <a:r>
              <a:rPr lang="en-IN" sz="1500" b="0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IN" sz="1500" b="0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molecules</a:t>
            </a:r>
            <a:br>
              <a:rPr lang="en-IN" sz="1500" b="0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IN" sz="1500" b="0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-IN" sz="1500" b="1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IN" sz="1500" b="0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HF molecules. The hydrogen bond is the dashed purple line between the lone pair of</a:t>
            </a:r>
            <a:br>
              <a:rPr lang="en-IN" sz="1500" b="0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IN" sz="1500" b="0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l-GR" sz="1500" b="0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el-GR" sz="1500" b="0" baseline="30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−</a:t>
            </a:r>
            <a:r>
              <a:rPr lang="el-GR" sz="1500" b="0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sz="1500" b="0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oxygen, nitrogen or fluorine on one molecule and the </a:t>
            </a:r>
            <a:r>
              <a:rPr lang="el-GR" sz="1500" b="0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el-GR" sz="1500" b="0" baseline="30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el-GR" sz="1500" b="0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sz="1500" b="0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hydrogen on the other molecule.</a:t>
            </a:r>
            <a:endParaRPr lang="en-IN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B6A052-DE9E-F3F8-EC54-9638DE3593A9}"/>
              </a:ext>
            </a:extLst>
          </p:cNvPr>
          <p:cNvSpPr txBox="1"/>
          <p:nvPr/>
        </p:nvSpPr>
        <p:spPr>
          <a:xfrm>
            <a:off x="2842226" y="2362482"/>
            <a:ext cx="42342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5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22B246-3CD1-A46B-348E-6B9DFCD252E7}"/>
              </a:ext>
            </a:extLst>
          </p:cNvPr>
          <p:cNvSpPr txBox="1"/>
          <p:nvPr/>
        </p:nvSpPr>
        <p:spPr>
          <a:xfrm>
            <a:off x="1065900" y="4554034"/>
            <a:ext cx="384933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endParaRPr lang="en-IN" sz="15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E38C4CD-F7F6-23E8-0C46-1E17E0D72FC4}"/>
              </a:ext>
            </a:extLst>
          </p:cNvPr>
          <p:cNvSpPr txBox="1"/>
          <p:nvPr/>
        </p:nvSpPr>
        <p:spPr>
          <a:xfrm>
            <a:off x="5366240" y="4464540"/>
            <a:ext cx="384933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endParaRPr lang="en-IN" sz="15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 descr="Diagram, schematic&#10;&#10;Description automatically generated">
            <a:extLst>
              <a:ext uri="{FF2B5EF4-FFF2-40B4-BE49-F238E27FC236}">
                <a16:creationId xmlns:a16="http://schemas.microsoft.com/office/drawing/2014/main" id="{51163268-D1E0-D7B0-2C3E-B690509269F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5389"/>
          <a:stretch/>
        </p:blipFill>
        <p:spPr>
          <a:xfrm>
            <a:off x="3365980" y="1386661"/>
            <a:ext cx="2618110" cy="1839589"/>
          </a:xfrm>
          <a:prstGeom prst="rect">
            <a:avLst/>
          </a:prstGeom>
        </p:spPr>
      </p:pic>
      <p:pic>
        <p:nvPicPr>
          <p:cNvPr id="11" name="Picture 10" descr="Diagram, schematic&#10;&#10;Description automatically generated">
            <a:extLst>
              <a:ext uri="{FF2B5EF4-FFF2-40B4-BE49-F238E27FC236}">
                <a16:creationId xmlns:a16="http://schemas.microsoft.com/office/drawing/2014/main" id="{E82DD63C-EDE2-D9C3-E1AF-E5F0AF764B7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2991" b="17699"/>
          <a:stretch/>
        </p:blipFill>
        <p:spPr>
          <a:xfrm>
            <a:off x="1450833" y="3226250"/>
            <a:ext cx="2618110" cy="2089347"/>
          </a:xfrm>
          <a:prstGeom prst="rect">
            <a:avLst/>
          </a:prstGeom>
        </p:spPr>
      </p:pic>
      <p:pic>
        <p:nvPicPr>
          <p:cNvPr id="12" name="Picture 11" descr="Diagram, schematic&#10;&#10;Description automatically generated">
            <a:extLst>
              <a:ext uri="{FF2B5EF4-FFF2-40B4-BE49-F238E27FC236}">
                <a16:creationId xmlns:a16="http://schemas.microsoft.com/office/drawing/2014/main" id="{5A4D0A7C-32E9-474B-0882-36CD9A443CF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8119" b="-765"/>
          <a:stretch/>
        </p:blipFill>
        <p:spPr>
          <a:xfrm>
            <a:off x="5751173" y="4359291"/>
            <a:ext cx="2618110" cy="672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604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60B9B-DE70-46FF-9F74-ABA1777D5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002" y="420295"/>
            <a:ext cx="6535380" cy="942245"/>
          </a:xfrm>
        </p:spPr>
        <p:txBody>
          <a:bodyPr>
            <a:normAutofit/>
          </a:bodyPr>
          <a:lstStyle/>
          <a:p>
            <a:r>
              <a:rPr lang="en-GB" sz="4800" dirty="0"/>
              <a:t>Chapter 7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4301091C-C987-3D40-F697-9E5C34452CBD}"/>
              </a:ext>
            </a:extLst>
          </p:cNvPr>
          <p:cNvSpPr txBox="1">
            <a:spLocks/>
          </p:cNvSpPr>
          <p:nvPr/>
        </p:nvSpPr>
        <p:spPr>
          <a:xfrm>
            <a:off x="743192" y="1351921"/>
            <a:ext cx="5741580" cy="63440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rgbClr val="00999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covalent model</a:t>
            </a:r>
            <a:endParaRPr lang="en-GB" sz="2800" dirty="0">
              <a:solidFill>
                <a:srgbClr val="009999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121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6"/>
            <a:ext cx="7802583" cy="64633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Covalent bonding</a:t>
            </a:r>
            <a:endParaRPr lang="en-GB" dirty="0"/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8A846FC8-0317-0579-3A31-41CB260294BA}"/>
              </a:ext>
            </a:extLst>
          </p:cNvPr>
          <p:cNvSpPr txBox="1"/>
          <p:nvPr/>
        </p:nvSpPr>
        <p:spPr>
          <a:xfrm>
            <a:off x="774007" y="1321893"/>
            <a:ext cx="7956473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/>
            <a:r>
              <a:rPr sz="2000" b="1" spc="-5" dirty="0">
                <a:latin typeface="Calibri" panose="020F0502020204030204" pitchFamily="34" charset="0"/>
                <a:cs typeface="Calibri" panose="020F0502020204030204" pitchFamily="34" charset="0"/>
              </a:rPr>
              <a:t>Co</a:t>
            </a:r>
            <a:r>
              <a:rPr sz="2000" b="1" spc="-25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sz="2000" b="1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000" b="1" spc="-10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sz="2000" b="1" spc="-5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b="1" spc="-20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000" b="1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b="1" spc="-2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b="1" dirty="0">
                <a:latin typeface="Calibri" panose="020F0502020204030204" pitchFamily="34" charset="0"/>
                <a:cs typeface="Calibri" panose="020F0502020204030204" pitchFamily="34" charset="0"/>
              </a:rPr>
              <a:t>bo</a:t>
            </a:r>
            <a:r>
              <a:rPr sz="2000" b="1" spc="5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000" b="1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 el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ct</a:t>
            </a:r>
            <a:r>
              <a:rPr sz="2000" spc="-35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spc="-3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2000" spc="-25" dirty="0">
                <a:latin typeface="Calibri" panose="020F0502020204030204" pitchFamily="34" charset="0"/>
                <a:cs typeface="Calibri" panose="020F0502020204030204" pitchFamily="34" charset="0"/>
              </a:rPr>
              <a:t>ta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tic</a:t>
            </a:r>
            <a:r>
              <a:rPr sz="2000" spc="4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sz="2000" dirty="0">
                <a:latin typeface="Calibri" panose="020F0502020204030204" pitchFamily="34" charset="0"/>
                <a:cs typeface="Calibri" panose="020F0502020204030204" pitchFamily="34" charset="0"/>
              </a:rPr>
              <a:t>attraction</a:t>
            </a:r>
            <a:r>
              <a:rPr sz="2000" spc="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spc="-20" dirty="0"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een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 shared pair</a:t>
            </a:r>
            <a:b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of electrons and the nuclei of the atoms making up the bond.</a:t>
            </a:r>
            <a:endParaRPr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73BB535-35FC-17E5-F675-98DCAFF7F3FC}"/>
              </a:ext>
            </a:extLst>
          </p:cNvPr>
          <p:cNvSpPr txBox="1"/>
          <p:nvPr/>
        </p:nvSpPr>
        <p:spPr>
          <a:xfrm>
            <a:off x="1173626" y="5149650"/>
            <a:ext cx="2852278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7.1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A pair of electrons.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DC8B502-7A6A-26B7-0450-193C1F43224C}"/>
              </a:ext>
            </a:extLst>
          </p:cNvPr>
          <p:cNvSpPr txBox="1"/>
          <p:nvPr/>
        </p:nvSpPr>
        <p:spPr>
          <a:xfrm>
            <a:off x="4376057" y="5149650"/>
            <a:ext cx="430728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7.2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The positively charged nuclei attract the negatively charged electrons in the bond.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56D1EB65-59DA-D128-721D-1077F48A95A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2483"/>
          <a:stretch/>
        </p:blipFill>
        <p:spPr>
          <a:xfrm>
            <a:off x="792890" y="2628940"/>
            <a:ext cx="3006109" cy="2356202"/>
          </a:xfrm>
          <a:prstGeom prst="rect">
            <a:avLst/>
          </a:prstGeom>
        </p:spPr>
      </p:pic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276D4CF8-0E68-AB26-1DDE-8044178FF4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727" r="-92"/>
          <a:stretch/>
        </p:blipFill>
        <p:spPr>
          <a:xfrm>
            <a:off x="4798243" y="2628940"/>
            <a:ext cx="3186260" cy="2356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847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7" y="535607"/>
            <a:ext cx="4087905" cy="64938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The Octet Rule</a:t>
            </a:r>
            <a:endParaRPr lang="en-GB" dirty="0"/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476A2E28-1C75-0587-ABED-8F86AFAC2D7F}"/>
              </a:ext>
            </a:extLst>
          </p:cNvPr>
          <p:cNvSpPr txBox="1"/>
          <p:nvPr/>
        </p:nvSpPr>
        <p:spPr>
          <a:xfrm>
            <a:off x="670707" y="1466089"/>
            <a:ext cx="8025424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spc="-3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t mol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sz="2000" spc="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all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25" dirty="0"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om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sz="2000" spc="-35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000" spc="-30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eight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 e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ect</a:t>
            </a:r>
            <a:r>
              <a:rPr sz="2000" spc="-4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on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2000" spc="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r 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ou</a:t>
            </a:r>
            <a:r>
              <a:rPr sz="2000" spc="-2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er 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sz="2000" spc="-30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al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en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e)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n-US" sz="2000" spc="-5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he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sz="2000" spc="2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– this is 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al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ed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oc</a:t>
            </a:r>
            <a:r>
              <a:rPr sz="2000" spc="-2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spc="-15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t rule.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ou</a:t>
            </a:r>
            <a:r>
              <a:rPr sz="2000" spc="-2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er </a:t>
            </a:r>
            <a:r>
              <a:rPr sz="2000" spc="-3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000" spc="-25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om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ll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al</a:t>
            </a:r>
            <a:r>
              <a:rPr sz="2000" spc="-35" dirty="0"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sz="2000" spc="-4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000" spc="-20" dirty="0"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s 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sz="2000" spc="-35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000" spc="-30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 an 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oc</a:t>
            </a:r>
            <a:r>
              <a:rPr sz="2000" spc="-25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spc="-15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t 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it 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2000" spc="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35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sz="2000" spc="-20" dirty="0"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sz="2000" spc="-4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en)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sz="2000" spc="-4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this is 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not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sz="2000" spc="-30" dirty="0"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sz="2000" spc="-4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000" spc="-20" dirty="0"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s the 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ase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th t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ce</a:t>
            </a:r>
            <a:r>
              <a:rPr sz="2000" spc="-25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spc="-4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al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25" dirty="0"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om</a:t>
            </a:r>
            <a:r>
              <a:rPr lang="en-US"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D6997E-988F-4573-FC4E-B60258404A82}"/>
              </a:ext>
            </a:extLst>
          </p:cNvPr>
          <p:cNvSpPr txBox="1"/>
          <p:nvPr/>
        </p:nvSpPr>
        <p:spPr>
          <a:xfrm>
            <a:off x="2759819" y="5391911"/>
            <a:ext cx="3309287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7.3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The covalent bonding in CH</a:t>
            </a:r>
            <a:r>
              <a:rPr lang="en-US" sz="1500" b="0" baseline="-2500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4</a:t>
            </a:r>
            <a:r>
              <a:rPr lang="en-US" sz="1500" b="0" baseline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40978BE2-C301-3C6C-96CA-BB29BD9572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6823" y="2793892"/>
            <a:ext cx="5607464" cy="2408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074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6"/>
            <a:ext cx="8001384" cy="92813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Coordinate covalent bonds (dative covalent bonds)</a:t>
            </a:r>
            <a:endParaRPr lang="en-GB" dirty="0"/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FF67D3F7-1C21-68FF-D65D-9C3559F5A53F}"/>
              </a:ext>
            </a:extLst>
          </p:cNvPr>
          <p:cNvSpPr txBox="1"/>
          <p:nvPr/>
        </p:nvSpPr>
        <p:spPr>
          <a:xfrm>
            <a:off x="765461" y="1279085"/>
            <a:ext cx="7906631" cy="10156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spc="-5" dirty="0">
                <a:latin typeface="Calibri" panose="020F0502020204030204" pitchFamily="34" charset="0"/>
                <a:cs typeface="Calibri" panose="020F0502020204030204" pitchFamily="34" charset="0"/>
              </a:rPr>
              <a:t>Thi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22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sz="2200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a t</a:t>
            </a:r>
            <a:r>
              <a:rPr sz="2200" spc="5" dirty="0"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sz="2200" spc="-5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200" spc="-2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200"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z="2200" spc="-10" dirty="0">
                <a:latin typeface="Calibri" panose="020F0502020204030204" pitchFamily="34" charset="0"/>
                <a:cs typeface="Calibri" panose="020F0502020204030204" pitchFamily="34" charset="0"/>
              </a:rPr>
              <a:t> c</a:t>
            </a:r>
            <a:r>
              <a:rPr sz="2200" spc="-1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200" spc="-30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al</a:t>
            </a:r>
            <a:r>
              <a:rPr sz="2200" spc="-5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200" spc="-25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t </a:t>
            </a:r>
            <a:r>
              <a:rPr sz="2200" spc="5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sz="2200" spc="-5" dirty="0">
                <a:latin typeface="Calibri" panose="020F0502020204030204" pitchFamily="34" charset="0"/>
                <a:cs typeface="Calibri" panose="020F0502020204030204" pitchFamily="34" charset="0"/>
              </a:rPr>
              <a:t>on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sz="2200" spc="-3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whe</a:t>
            </a:r>
            <a:r>
              <a:rPr sz="2200" spc="-3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200" spc="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200" i="1" dirty="0">
                <a:latin typeface="Calibri" panose="020F0502020204030204" pitchFamily="34" charset="0"/>
                <a:cs typeface="Calibri" panose="020F0502020204030204" pitchFamily="34" charset="0"/>
              </a:rPr>
              <a:t>both</a:t>
            </a:r>
            <a:r>
              <a:rPr sz="2200" i="1" spc="-2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200" i="1" spc="-5" dirty="0">
                <a:latin typeface="Calibri" panose="020F0502020204030204" pitchFamily="34" charset="0"/>
                <a:cs typeface="Calibri" panose="020F0502020204030204" pitchFamily="34" charset="0"/>
              </a:rPr>
              <a:t>elect</a:t>
            </a:r>
            <a:r>
              <a:rPr sz="2200" i="1" spc="-25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200" i="1" dirty="0">
                <a:latin typeface="Calibri" panose="020F0502020204030204" pitchFamily="34" charset="0"/>
                <a:cs typeface="Calibri" panose="020F0502020204030204" pitchFamily="34" charset="0"/>
              </a:rPr>
              <a:t>ons</a:t>
            </a:r>
            <a:r>
              <a:rPr sz="2200" i="1" spc="-15" dirty="0">
                <a:latin typeface="Calibri" panose="020F0502020204030204" pitchFamily="34" charset="0"/>
                <a:cs typeface="Calibri" panose="020F0502020204030204" pitchFamily="34" charset="0"/>
              </a:rPr>
              <a:t> c</a:t>
            </a:r>
            <a:r>
              <a:rPr sz="2200" i="1" dirty="0">
                <a:latin typeface="Calibri" panose="020F0502020204030204" pitchFamily="34" charset="0"/>
                <a:cs typeface="Calibri" panose="020F0502020204030204" pitchFamily="34" charset="0"/>
              </a:rPr>
              <a:t>ome</a:t>
            </a:r>
            <a:r>
              <a:rPr sz="2200" i="1"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n-IN" sz="2200" i="1" spc="-5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2200" i="1" spc="-5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z="2200" i="1" spc="-3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200" i="1" dirty="0">
                <a:latin typeface="Calibri" panose="020F0502020204030204" pitchFamily="34" charset="0"/>
                <a:cs typeface="Calibri" panose="020F0502020204030204" pitchFamily="34" charset="0"/>
              </a:rPr>
              <a:t>om</a:t>
            </a:r>
            <a:r>
              <a:rPr sz="2200" i="1" spc="-2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200" i="1" dirty="0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sz="2200" i="1"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200" i="1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2200" i="1" spc="-1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200" i="1" spc="-5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sz="2200" i="1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200" i="1"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200" i="1" spc="-3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200" i="1" spc="-25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200" i="1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200" i="1" spc="10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12700">
              <a:lnSpc>
                <a:spcPct val="100000"/>
              </a:lnSpc>
            </a:pP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200" spc="5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ce</a:t>
            </a:r>
            <a:r>
              <a:rPr sz="22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it has been</a:t>
            </a:r>
            <a:r>
              <a:rPr sz="22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200" spc="-4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or</a:t>
            </a:r>
            <a:r>
              <a:rPr sz="2200" spc="-10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ed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sz="22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it </a:t>
            </a:r>
            <a:r>
              <a:rPr sz="2200" spc="-1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2200" spc="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ide</a:t>
            </a:r>
            <a:r>
              <a:rPr sz="2200" spc="-25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ti</a:t>
            </a:r>
            <a:r>
              <a:rPr sz="2200" spc="-15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al</a:t>
            </a:r>
            <a:r>
              <a:rPr sz="2200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 an</a:t>
            </a:r>
            <a:r>
              <a:rPr sz="22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200" i="1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200" i="1" spc="-3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200" i="1" dirty="0">
                <a:latin typeface="Calibri" panose="020F0502020204030204" pitchFamily="34" charset="0"/>
                <a:cs typeface="Calibri" panose="020F0502020204030204" pitchFamily="34" charset="0"/>
              </a:rPr>
              <a:t>dina</a:t>
            </a:r>
            <a:r>
              <a:rPr sz="2200" i="1" spc="1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200" i="1" spc="60" dirty="0"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sz="2200" spc="-2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200" spc="-1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2200" spc="-1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200" spc="-30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al</a:t>
            </a:r>
            <a:r>
              <a:rPr sz="2200" spc="-1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200" spc="-20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t </a:t>
            </a:r>
            <a:r>
              <a:rPr sz="2200" spc="5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on</a:t>
            </a:r>
            <a:r>
              <a:rPr sz="2200" spc="5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08A56-6D9E-3030-1F4E-F19724B2440C}"/>
              </a:ext>
            </a:extLst>
          </p:cNvPr>
          <p:cNvSpPr txBox="1"/>
          <p:nvPr/>
        </p:nvSpPr>
        <p:spPr>
          <a:xfrm>
            <a:off x="873475" y="4797064"/>
            <a:ext cx="3773170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7.4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The ammonium ion </a:t>
            </a:r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a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with the coordination bond shown and </a:t>
            </a:r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b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with no distinction between the types of bonds.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D64CCFD-CD6A-738D-F15C-416EEFA7273C}"/>
              </a:ext>
            </a:extLst>
          </p:cNvPr>
          <p:cNvSpPr txBox="1"/>
          <p:nvPr/>
        </p:nvSpPr>
        <p:spPr>
          <a:xfrm>
            <a:off x="5260349" y="4797064"/>
            <a:ext cx="350258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7.5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Formation of a coordination bond in NH</a:t>
            </a:r>
            <a:r>
              <a:rPr lang="en-US" sz="1500" b="0" baseline="-2500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4</a:t>
            </a:r>
            <a:r>
              <a:rPr lang="en-US" sz="1500" b="0" baseline="3000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+</a:t>
            </a:r>
            <a:r>
              <a:rPr lang="en-US" sz="1500" b="0" baseline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03F62ED4-DCEE-4F80-92FF-9001B8D110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102" y="2553157"/>
            <a:ext cx="6864514" cy="2108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459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9" y="535605"/>
            <a:ext cx="7017716" cy="98211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Lewis (electron dot) structures</a:t>
            </a:r>
            <a:endParaRPr lang="en-GB" dirty="0"/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D0544F92-2912-91EB-579B-DB42C5DF525C}"/>
              </a:ext>
            </a:extLst>
          </p:cNvPr>
          <p:cNvSpPr txBox="1"/>
          <p:nvPr/>
        </p:nvSpPr>
        <p:spPr>
          <a:xfrm>
            <a:off x="755552" y="1226185"/>
            <a:ext cx="7904124" cy="39703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spcBef>
                <a:spcPts val="1200"/>
              </a:spcBef>
            </a:pPr>
            <a:r>
              <a:rPr sz="2000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000" spc="-5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</a:t>
            </a:r>
            <a:r>
              <a:rPr sz="2000" spc="-20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spc="15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z="2000" spc="-10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sz="2000" spc="5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sz="2000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</a:t>
            </a:r>
            <a:r>
              <a:rPr sz="2000" spc="-10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sz="2000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ines</a:t>
            </a:r>
            <a:r>
              <a:rPr sz="2000" spc="-5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40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z="2000" spc="-5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spc="-10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30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sz="2000" spc="-5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orkin</a:t>
            </a:r>
            <a:r>
              <a:rPr sz="2000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 </a:t>
            </a:r>
            <a:r>
              <a:rPr sz="2000" spc="-5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</a:t>
            </a:r>
            <a:r>
              <a:rPr sz="2000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spc="-5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</a:t>
            </a:r>
            <a:r>
              <a:rPr sz="2000" spc="-20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sz="2000" spc="-10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2000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 </a:t>
            </a:r>
            <a:r>
              <a:rPr sz="2000" spc="-40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z="2000" spc="-5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</a:t>
            </a:r>
            <a:r>
              <a:rPr sz="2000" spc="-10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sz="2000" spc="-5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ula</a:t>
            </a:r>
            <a:r>
              <a:rPr sz="2000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 </a:t>
            </a:r>
            <a:r>
              <a:rPr sz="2000" spc="-5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55600" marR="234950" indent="-342900">
              <a:spcBef>
                <a:spcPts val="1200"/>
              </a:spcBef>
              <a:buFont typeface="Symbol"/>
              <a:buChar char=""/>
              <a:tabLst>
                <a:tab pos="356235" algn="l"/>
              </a:tabLst>
            </a:pP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pc="-2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art</a:t>
            </a:r>
            <a:r>
              <a:rPr spc="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th the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ou</a:t>
            </a:r>
            <a:r>
              <a:rPr spc="-2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er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om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pc="2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er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om(s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spc="3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pc="-3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e)</a:t>
            </a:r>
            <a:r>
              <a:rPr spc="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usuall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y the mo</a:t>
            </a:r>
            <a:r>
              <a:rPr spc="-3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ect</a:t>
            </a:r>
            <a:r>
              <a:rPr spc="-4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one</a:t>
            </a:r>
            <a:r>
              <a:rPr spc="-30" dirty="0"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ti</a:t>
            </a:r>
            <a:r>
              <a:rPr spc="-35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pc="2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(see bel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w)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spc="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spc="-35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pc="-55" dirty="0"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cept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when</a:t>
            </a: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35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spc="-20" dirty="0"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spc="-4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en</a:t>
            </a:r>
            <a:r>
              <a:rPr spc="-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also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es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t in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n-US" spc="-5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mo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ecul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55600" marR="71755" indent="-342900">
              <a:spcBef>
                <a:spcPts val="1200"/>
              </a:spcBef>
              <a:buFont typeface="Symbol"/>
              <a:buChar char=""/>
              <a:tabLst>
                <a:tab pos="356235" algn="l"/>
              </a:tabLst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All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 o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er </a:t>
            </a:r>
            <a:r>
              <a:rPr spc="-3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om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spc="-35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pc="-55" dirty="0"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cept,</a:t>
            </a:r>
            <a:r>
              <a:rPr spc="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 c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ou</a:t>
            </a:r>
            <a:r>
              <a:rPr spc="-4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se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35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spc="-20" dirty="0"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spc="-4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en</a:t>
            </a:r>
            <a:r>
              <a:rPr spc="-4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which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shoul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spc="-2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spc="-35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pc="-30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 t</a:t>
            </a:r>
            <a:r>
              <a:rPr spc="-30" dirty="0"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spc="-35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pc="-30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eight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e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ect</a:t>
            </a:r>
            <a:r>
              <a:rPr spc="-4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on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pc="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r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ou</a:t>
            </a:r>
            <a:r>
              <a:rPr spc="-2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er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she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l.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hi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pc="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hi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pc="-30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ed</a:t>
            </a:r>
            <a:r>
              <a:rPr spc="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4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or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ing</a:t>
            </a: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le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on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spc="-2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do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bl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bo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ds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spc="-3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tr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pl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pc="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bo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spc="-35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or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spc="-35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ing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or −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pc="-3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355600" marR="5080" indent="-342900">
              <a:spcBef>
                <a:spcPts val="1200"/>
              </a:spcBef>
              <a:buFont typeface="Symbol"/>
              <a:buChar char=""/>
              <a:tabLst>
                <a:tab pos="356235" algn="l"/>
              </a:tabLst>
            </a:pP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ou</a:t>
            </a:r>
            <a:r>
              <a:rPr spc="-2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er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spc="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ll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4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or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the m</a:t>
            </a: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mum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mber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bo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pc="-2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it 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an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(e</a:t>
            </a:r>
            <a:r>
              <a:rPr spc="15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g.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spc="-2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4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en</a:t>
            </a:r>
            <a:r>
              <a:rPr spc="-4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ll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4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or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do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ble bo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pc="-2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whe</a:t>
            </a:r>
            <a:r>
              <a:rPr spc="-3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pc="-30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er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poss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ble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spc="2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o a 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mum</a:t>
            </a:r>
            <a:r>
              <a:rPr spc="2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ed</a:t>
            </a:r>
            <a:r>
              <a:rPr spc="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spc="-35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act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t t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ce</a:t>
            </a:r>
            <a:r>
              <a:rPr spc="-20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pc="-4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al</a:t>
            </a:r>
            <a:r>
              <a:rPr spc="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spc="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an</a:t>
            </a:r>
            <a:r>
              <a:rPr spc="-2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4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orm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a m</a:t>
            </a:r>
            <a:r>
              <a:rPr spc="-3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mum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pc="-10" dirty="0">
                <a:latin typeface="Calibri" panose="020F0502020204030204" pitchFamily="34" charset="0"/>
                <a:cs typeface="Calibri" panose="020F0502020204030204" pitchFamily="34" charset="0"/>
              </a:rPr>
              <a:t>four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bon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s.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55600" marR="316230" indent="-342900">
              <a:spcBef>
                <a:spcPts val="1200"/>
              </a:spcBef>
              <a:buFont typeface="Symbol"/>
              <a:buChar char=""/>
              <a:tabLst>
                <a:tab pos="356235" algn="l"/>
              </a:tabLst>
            </a:pP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 ce</a:t>
            </a:r>
            <a:r>
              <a:rPr spc="-20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pc="-4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al </a:t>
            </a:r>
            <a:r>
              <a:rPr spc="-3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spc="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ll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usuall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y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spc="-35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pc="-30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eight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e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ect</a:t>
            </a:r>
            <a:r>
              <a:rPr spc="-4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on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pc="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its</a:t>
            </a:r>
            <a:r>
              <a:rPr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ou</a:t>
            </a:r>
            <a:r>
              <a:rPr spc="-2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pc="-21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pc="-21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shell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b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It cannot</a:t>
            </a:r>
            <a:r>
              <a:rPr spc="-2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spc="-35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pc="-30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 mo</a:t>
            </a:r>
            <a:r>
              <a:rPr spc="-35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than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eight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bu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t 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t </a:t>
            </a:r>
            <a:r>
              <a:rPr spc="-1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an 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spc="-4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pc="-30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spc="-5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pc="-15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pc="-20" dirty="0"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er than</a:t>
            </a:r>
            <a:r>
              <a:rPr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eight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82351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5"/>
            <a:ext cx="7857471" cy="52310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Valence shell electron-pair repulsion (VSEPR) theory</a:t>
            </a:r>
            <a:endParaRPr lang="en-GB" dirty="0"/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18478949-517C-8134-CA65-2C92A60DB75E}"/>
              </a:ext>
            </a:extLst>
          </p:cNvPr>
          <p:cNvSpPr txBox="1"/>
          <p:nvPr/>
        </p:nvSpPr>
        <p:spPr>
          <a:xfrm>
            <a:off x="727269" y="1388688"/>
            <a:ext cx="7577553" cy="13542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2200" spc="-55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ai</a:t>
            </a:r>
            <a:r>
              <a:rPr sz="2200" spc="-45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2200" spc="2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200"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z="22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200" spc="-5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ect</a:t>
            </a:r>
            <a:r>
              <a:rPr sz="2200" spc="-4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200" spc="-5" dirty="0">
                <a:latin typeface="Calibri" panose="020F0502020204030204" pitchFamily="34" charset="0"/>
                <a:cs typeface="Calibri" panose="020F0502020204030204" pitchFamily="34" charset="0"/>
              </a:rPr>
              <a:t>on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2200" spc="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200" spc="-5" dirty="0">
                <a:latin typeface="Calibri" panose="020F0502020204030204" pitchFamily="34" charset="0"/>
                <a:cs typeface="Calibri" panose="020F0502020204030204" pitchFamily="34" charset="0"/>
              </a:rPr>
              <a:t>(elect</a:t>
            </a:r>
            <a:r>
              <a:rPr sz="2200" spc="-35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200"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200" spc="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200" spc="-5" dirty="0">
                <a:latin typeface="Calibri" panose="020F0502020204030204" pitchFamily="34" charset="0"/>
                <a:cs typeface="Calibri" panose="020F0502020204030204" pitchFamily="34" charset="0"/>
              </a:rPr>
              <a:t>domains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sz="2200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sz="2200" spc="-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sz="2200" spc="-25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al</a:t>
            </a:r>
            <a:r>
              <a:rPr sz="2200" spc="-5" dirty="0">
                <a:latin typeface="Calibri" panose="020F0502020204030204" pitchFamily="34" charset="0"/>
                <a:cs typeface="Calibri" panose="020F0502020204030204" pitchFamily="34" charset="0"/>
              </a:rPr>
              <a:t>en</a:t>
            </a:r>
            <a:r>
              <a:rPr sz="2200" spc="5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sz="2200" spc="-5" dirty="0">
                <a:latin typeface="Calibri" panose="020F0502020204030204" pitchFamily="34" charset="0"/>
                <a:cs typeface="Calibri" panose="020F0502020204030204" pitchFamily="34" charset="0"/>
              </a:rPr>
              <a:t>(o</a:t>
            </a:r>
            <a:r>
              <a:rPr sz="2200" spc="5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sz="2200" spc="-25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er)</a:t>
            </a:r>
            <a:r>
              <a:rPr sz="2200" spc="-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200" spc="-5" dirty="0">
                <a:latin typeface="Calibri" panose="020F0502020204030204" pitchFamily="34" charset="0"/>
                <a:cs typeface="Calibri" panose="020F0502020204030204" pitchFamily="34" charset="0"/>
              </a:rPr>
              <a:t>shel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sz="2200" spc="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n-US" sz="2200" spc="1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2200"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z="22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sz="2200" spc="5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200" spc="-25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200" spc="-4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al </a:t>
            </a:r>
            <a:r>
              <a:rPr sz="2200" spc="-3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200" spc="-25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200" spc="-5" dirty="0">
                <a:latin typeface="Calibri" panose="020F0502020204030204" pitchFamily="34" charset="0"/>
                <a:cs typeface="Calibri" panose="020F0502020204030204" pitchFamily="34" charset="0"/>
              </a:rPr>
              <a:t>om </a:t>
            </a:r>
            <a:r>
              <a:rPr sz="2200" spc="-3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epel</a:t>
            </a:r>
            <a:r>
              <a:rPr sz="2200"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each </a:t>
            </a:r>
            <a:r>
              <a:rPr sz="2200" spc="-5" dirty="0">
                <a:latin typeface="Calibri" panose="020F0502020204030204" pitchFamily="34" charset="0"/>
                <a:cs typeface="Calibri" panose="020F0502020204030204" pitchFamily="34" charset="0"/>
              </a:rPr>
              <a:t>othe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200"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sz="2200"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sz="2200" spc="-1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ll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sz="2200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sz="2200" spc="-25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200" spc="-15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200" spc="-4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z="2200"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200" spc="-3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sz="22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200" spc="-25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200" spc="-60" dirty="0"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sz="2200" spc="-5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200" spc="-5" dirty="0">
                <a:latin typeface="Calibri" panose="020F0502020204030204" pitchFamily="34" charset="0"/>
                <a:cs typeface="Calibri" panose="020F0502020204030204" pitchFamily="34" charset="0"/>
              </a:rPr>
              <a:t>position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s in</a:t>
            </a:r>
            <a:r>
              <a:rPr sz="2200" spc="-5" dirty="0">
                <a:latin typeface="Calibri" panose="020F0502020204030204" pitchFamily="34" charset="0"/>
                <a:cs typeface="Calibri" panose="020F0502020204030204" pitchFamily="34" charset="0"/>
              </a:rPr>
              <a:t> spa</a:t>
            </a:r>
            <a:r>
              <a:rPr sz="2200" spc="5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sz="2200" spc="-25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2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sz="2200" spc="-1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2200" spc="-5" dirty="0">
                <a:latin typeface="Calibri" panose="020F0502020204030204" pitchFamily="34" charset="0"/>
                <a:cs typeface="Calibri" panose="020F0502020204030204" pitchFamily="34" charset="0"/>
              </a:rPr>
              <a:t>nim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2200" spc="-1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20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these </a:t>
            </a:r>
            <a:r>
              <a:rPr sz="2200" spc="-3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epuls</a:t>
            </a:r>
            <a:r>
              <a:rPr sz="2200" spc="-15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2200" spc="-5" dirty="0">
                <a:latin typeface="Calibri" panose="020F0502020204030204" pitchFamily="34" charset="0"/>
                <a:cs typeface="Calibri" panose="020F0502020204030204" pitchFamily="34" charset="0"/>
              </a:rPr>
              <a:t>on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2200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– </a:t>
            </a:r>
            <a:r>
              <a:rPr sz="2200" spc="-25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o be</a:t>
            </a:r>
            <a:r>
              <a:rPr sz="22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as </a:t>
            </a:r>
            <a:r>
              <a:rPr sz="2200" spc="-4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ar </a:t>
            </a:r>
            <a:b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apart in </a:t>
            </a:r>
            <a:r>
              <a:rPr sz="2200" spc="-5" dirty="0">
                <a:latin typeface="Calibri" panose="020F0502020204030204" pitchFamily="34" charset="0"/>
                <a:cs typeface="Calibri" panose="020F0502020204030204" pitchFamily="34" charset="0"/>
              </a:rPr>
              <a:t>spac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e as </a:t>
            </a:r>
            <a:r>
              <a:rPr sz="2200" spc="5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sz="2200" spc="-5" dirty="0">
                <a:latin typeface="Calibri" panose="020F0502020204030204" pitchFamily="34" charset="0"/>
                <a:cs typeface="Calibri" panose="020F0502020204030204" pitchFamily="34" charset="0"/>
              </a:rPr>
              <a:t>os</a:t>
            </a:r>
            <a:r>
              <a:rPr sz="2200" spc="-1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ibl</a:t>
            </a:r>
            <a:r>
              <a:rPr sz="2200" spc="-1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741619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5"/>
            <a:ext cx="7857471" cy="52310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How lone pairs of electrons affect the shape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3602EA-EDAA-1D10-3C7C-99220622FDEA}"/>
              </a:ext>
            </a:extLst>
          </p:cNvPr>
          <p:cNvSpPr txBox="1"/>
          <p:nvPr/>
        </p:nvSpPr>
        <p:spPr>
          <a:xfrm>
            <a:off x="1156193" y="4648468"/>
            <a:ext cx="618728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7.6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The electron domain geometry of the NH</a:t>
            </a:r>
            <a:r>
              <a:rPr lang="en-US" sz="1500" b="0" baseline="-2500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3</a:t>
            </a:r>
            <a:r>
              <a:rPr lang="en-US" sz="1500" b="0" baseline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molecule is tetrahedral,</a:t>
            </a:r>
          </a:p>
          <a:p>
            <a:r>
              <a:rPr lang="en-US" sz="1500" b="0" baseline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but the shape of the molecule is trigonal pyramidal.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 descr="Diagram, schematic&#10;&#10;Description automatically generated">
            <a:extLst>
              <a:ext uri="{FF2B5EF4-FFF2-40B4-BE49-F238E27FC236}">
                <a16:creationId xmlns:a16="http://schemas.microsoft.com/office/drawing/2014/main" id="{70AA266E-25A9-E734-4DF9-C1F084122F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7513" y="1503134"/>
            <a:ext cx="4704648" cy="2867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88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5"/>
            <a:ext cx="7857471" cy="52310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Intermolecular forces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DD77F1-4084-1D5F-2DC1-ABFF08EB9B07}"/>
              </a:ext>
            </a:extLst>
          </p:cNvPr>
          <p:cNvSpPr txBox="1"/>
          <p:nvPr/>
        </p:nvSpPr>
        <p:spPr>
          <a:xfrm>
            <a:off x="578498" y="4152263"/>
            <a:ext cx="432940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7.7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Intermolecular and intramolecular forces in liquid bromine. Intramolecular forces (covalent bonds) are shown in red and intermolecular forces are the dashed lines in blue.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F1CC6C-CE5C-5C43-6D63-B067C249750A}"/>
              </a:ext>
            </a:extLst>
          </p:cNvPr>
          <p:cNvSpPr txBox="1"/>
          <p:nvPr/>
        </p:nvSpPr>
        <p:spPr>
          <a:xfrm>
            <a:off x="5019869" y="4152263"/>
            <a:ext cx="3380063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7.8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The origin of London forces.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20BF2317-0654-6BEB-0B39-BAA97ADB32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9622"/>
          <a:stretch/>
        </p:blipFill>
        <p:spPr>
          <a:xfrm>
            <a:off x="4721290" y="1526019"/>
            <a:ext cx="3380063" cy="2687133"/>
          </a:xfrm>
          <a:prstGeom prst="rect">
            <a:avLst/>
          </a:prstGeom>
        </p:spPr>
      </p:pic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3D9C208C-3829-69C3-5124-5A223D84006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518" t="-398" r="9016" b="61612"/>
          <a:stretch/>
        </p:blipFill>
        <p:spPr>
          <a:xfrm>
            <a:off x="670708" y="1690074"/>
            <a:ext cx="3629609" cy="2303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676730"/>
      </p:ext>
    </p:extLst>
  </p:cSld>
  <p:clrMapOvr>
    <a:masterClrMapping/>
  </p:clrMapOvr>
</p:sld>
</file>

<file path=ppt/theme/theme1.xml><?xml version="1.0" encoding="utf-8"?>
<a:theme xmlns:a="http://schemas.openxmlformats.org/drawingml/2006/main" name="Section Titl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ody - White Background">
  <a:themeElements>
    <a:clrScheme name="Custom 1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8995"/>
      </a:accent1>
      <a:accent2>
        <a:srgbClr val="ED7D31"/>
      </a:accent2>
      <a:accent3>
        <a:srgbClr val="A5A5A5"/>
      </a:accent3>
      <a:accent4>
        <a:srgbClr val="57959A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Full Image with Text Overlay">
  <a:themeElements>
    <a:clrScheme name="Primary - Teal">
      <a:dk1>
        <a:srgbClr val="3E909D"/>
      </a:dk1>
      <a:lt1>
        <a:srgbClr val="FFFFFF"/>
      </a:lt1>
      <a:dk2>
        <a:srgbClr val="3E909D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FFFFFF"/>
      </a:hlink>
      <a:folHlink>
        <a:srgbClr val="FFFFFF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Blan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da31344-14ac-4e79-b3ba-74af94be30cf">
      <Terms xmlns="http://schemas.microsoft.com/office/infopath/2007/PartnerControls"/>
    </lcf76f155ced4ddcb4097134ff3c332f>
    <TaxCatchAll xmlns="7424b78e-8606-4fd1-9a19-b6b90bbc0a1b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47C100645B3FC47B311346EC1299E0C" ma:contentTypeVersion="16" ma:contentTypeDescription="Create a new document." ma:contentTypeScope="" ma:versionID="29fbdc09a333695f21bbae6dc8830d4f">
  <xsd:schema xmlns:xsd="http://www.w3.org/2001/XMLSchema" xmlns:xs="http://www.w3.org/2001/XMLSchema" xmlns:p="http://schemas.microsoft.com/office/2006/metadata/properties" xmlns:ns2="5da31344-14ac-4e79-b3ba-74af94be30cf" xmlns:ns3="cf045e92-2ebe-47e8-a8d6-0a6f9246de56" xmlns:ns4="7424b78e-8606-4fd1-9a19-b6b90bbc0a1b" targetNamespace="http://schemas.microsoft.com/office/2006/metadata/properties" ma:root="true" ma:fieldsID="d3162297920c1daf0fd9f1538859a9f9" ns2:_="" ns3:_="" ns4:_="">
    <xsd:import namespace="5da31344-14ac-4e79-b3ba-74af94be30cf"/>
    <xsd:import namespace="cf045e92-2ebe-47e8-a8d6-0a6f9246de56"/>
    <xsd:import namespace="7424b78e-8606-4fd1-9a19-b6b90bbc0a1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DateTaken" minOccurs="0"/>
                <xsd:element ref="ns2:lcf76f155ced4ddcb4097134ff3c332f" minOccurs="0"/>
                <xsd:element ref="ns4:TaxCatchAll" minOccurs="0"/>
                <xsd:element ref="ns2:MediaServiceLoca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a31344-14ac-4e79-b3ba-74af94be30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a7882c5b-1fc0-4c64-8edd-3b527906c47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045e92-2ebe-47e8-a8d6-0a6f9246de56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24b78e-8606-4fd1-9a19-b6b90bbc0a1b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e0a2991d-6ae7-4669-8e13-b256c14e97b0}" ma:internalName="TaxCatchAll" ma:showField="CatchAllData" ma:web="cf045e92-2ebe-47e8-a8d6-0a6f9246de5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075F327-8814-40E4-9ADD-54A207DCF2B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AEA75E2-711F-4039-9A09-8FF49385F95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42055DF-2308-4096-B265-B5EBACF4BF90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3747</TotalTime>
  <Words>655</Words>
  <Application>Microsoft Office PowerPoint</Application>
  <PresentationFormat>On-screen Show (4:3)</PresentationFormat>
  <Paragraphs>54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Calibri</vt:lpstr>
      <vt:lpstr>Calibri Regular</vt:lpstr>
      <vt:lpstr>Symbol</vt:lpstr>
      <vt:lpstr>Section Title</vt:lpstr>
      <vt:lpstr>Body - White Background</vt:lpstr>
      <vt:lpstr>3_Full Image with Text Overlay</vt:lpstr>
      <vt:lpstr>Blank</vt:lpstr>
      <vt:lpstr>1_Blank</vt:lpstr>
      <vt:lpstr>PowerPoint Presentation</vt:lpstr>
      <vt:lpstr>Chapter 7</vt:lpstr>
      <vt:lpstr>Covalent bonding</vt:lpstr>
      <vt:lpstr>The Octet Rule</vt:lpstr>
      <vt:lpstr>Coordinate covalent bonds (dative covalent bonds)</vt:lpstr>
      <vt:lpstr>Lewis (electron dot) structures</vt:lpstr>
      <vt:lpstr>Valence shell electron-pair repulsion (VSEPR) theory</vt:lpstr>
      <vt:lpstr>How lone pairs of electrons affect the shape</vt:lpstr>
      <vt:lpstr>Intermolecular forces</vt:lpstr>
      <vt:lpstr>Boiling points of halogens vs noble gases</vt:lpstr>
      <vt:lpstr>Diagram showing how permanent dipole  permanent–dipole interactions are formed</vt:lpstr>
      <vt:lpstr>Boiling points graph to show hydrogen bonding is present in water</vt:lpstr>
      <vt:lpstr>Diagrams to show how hydrogen bonds are formed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Don Young</dc:creator>
  <cp:keywords/>
  <dc:description/>
  <cp:lastModifiedBy>Satyendra Singh</cp:lastModifiedBy>
  <cp:revision>386</cp:revision>
  <dcterms:created xsi:type="dcterms:W3CDTF">2018-09-19T08:27:40Z</dcterms:created>
  <dcterms:modified xsi:type="dcterms:W3CDTF">2023-08-24T12:39:02Z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0x010100847C100645B3FC47B311346EC1299E0C</vt:lpwstr>
  </property>
</Properties>
</file>