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17"/>
  </p:notesMasterIdLst>
  <p:sldIdLst>
    <p:sldId id="281" r:id="rId9"/>
    <p:sldId id="288" r:id="rId10"/>
    <p:sldId id="291" r:id="rId11"/>
    <p:sldId id="298" r:id="rId12"/>
    <p:sldId id="304" r:id="rId13"/>
    <p:sldId id="299" r:id="rId14"/>
    <p:sldId id="305" r:id="rId15"/>
    <p:sldId id="30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FFFFCC"/>
    <a:srgbClr val="66FFFF"/>
    <a:srgbClr val="FFFF66"/>
    <a:srgbClr val="9966FF"/>
    <a:srgbClr val="118991"/>
    <a:srgbClr val="00929F"/>
    <a:srgbClr val="42969F"/>
    <a:srgbClr val="5A999F"/>
    <a:srgbClr val="6B9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47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96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2C78DB1-E2CA-C39A-4F19-6435A59E3DEF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13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827170" y="1351921"/>
            <a:ext cx="6879915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929F"/>
                </a:solidFill>
                <a:latin typeface="Calibri" panose="020F0502020204030204" pitchFamily="34" charset="0"/>
                <a:ea typeface="+mj-ea"/>
                <a:cs typeface="+mj-cs"/>
              </a:rPr>
              <a:t>Energy cycles in reactions</a:t>
            </a:r>
            <a:endParaRPr lang="en-GB" sz="2800" dirty="0">
              <a:solidFill>
                <a:srgbClr val="00929F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463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Bond enthalpy</a:t>
            </a:r>
            <a:endParaRPr lang="en-GB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38DC42F3-5944-B643-8E84-4C817664C705}"/>
              </a:ext>
            </a:extLst>
          </p:cNvPr>
          <p:cNvSpPr txBox="1"/>
          <p:nvPr/>
        </p:nvSpPr>
        <p:spPr>
          <a:xfrm>
            <a:off x="670708" y="1361842"/>
            <a:ext cx="8006585" cy="3113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indent="-228600">
              <a:lnSpc>
                <a:spcPts val="2280"/>
              </a:lnSpc>
              <a:buFont typeface="Arial"/>
              <a:buChar char="•"/>
              <a:tabLst>
                <a:tab pos="241300" algn="l"/>
              </a:tabLst>
            </a:pPr>
            <a:r>
              <a:rPr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</a:t>
            </a:r>
            <a:r>
              <a:rPr sz="2000" b="1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b="1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b="1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thal</a:t>
            </a:r>
            <a:r>
              <a:rPr sz="2000" b="1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000" b="1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</a:t>
            </a:r>
            <a:r>
              <a:rPr sz="20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thal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 chan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</a:t>
            </a:r>
            <a:r>
              <a:rPr sz="20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 </a:t>
            </a:r>
            <a:b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0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aseous</a:t>
            </a:r>
            <a:r>
              <a:rPr sz="20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ecul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20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6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sz="20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sz="20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anda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onditions</a:t>
            </a:r>
            <a:r>
              <a:rPr lang="en-US"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br>
              <a:rPr lang="en-US"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Bond breaking requires energy (endothermic), ΔH is positive; </a:t>
            </a:r>
            <a:br>
              <a:rPr lang="en-US"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bond making releases energy (exothermic), ΔH is negative.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41300" marR="229870" indent="-228600">
              <a:lnSpc>
                <a:spcPts val="2160"/>
              </a:lnSpc>
              <a:spcBef>
                <a:spcPts val="1030"/>
              </a:spcBef>
              <a:buFont typeface="Arial"/>
              <a:buChar char="•"/>
              <a:tabLst>
                <a:tab pos="241300" algn="l"/>
              </a:tabLst>
            </a:pPr>
            <a:r>
              <a:rPr sz="2000" b="1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b="1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b="1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b="1" spc="-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b="1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b="1" spc="-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</a:t>
            </a:r>
            <a:r>
              <a:rPr sz="2000" b="1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b="1" spc="-1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b="1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b="1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thal</a:t>
            </a:r>
            <a:r>
              <a:rPr sz="2000" b="1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000" b="1" spc="-1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000" spc="-9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9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amou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0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0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gy</a:t>
            </a:r>
            <a:r>
              <a:rPr sz="2000" spc="-10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z="2000" spc="-9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10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000" spc="-10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eak</a:t>
            </a:r>
            <a:r>
              <a:rPr sz="2000" spc="-9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9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9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ds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000" spc="-1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spc="-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aseous 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ol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000" spc="-1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1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000" spc="-1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anda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spc="-1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ons.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41300" marR="5080" indent="-228600">
              <a:lnSpc>
                <a:spcPct val="90100"/>
              </a:lnSpc>
              <a:spcBef>
                <a:spcPts val="969"/>
              </a:spcBef>
              <a:buFont typeface="Arial"/>
              <a:buChar char="•"/>
              <a:tabLst>
                <a:tab pos="241300" algn="l"/>
              </a:tabLst>
            </a:pPr>
            <a:r>
              <a:rPr sz="2000" i="1" spc="-1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</a:t>
            </a:r>
            <a:r>
              <a:rPr sz="2000" i="1" spc="-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</a:t>
            </a:r>
            <a:r>
              <a:rPr sz="2000" i="1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age’</a:t>
            </a:r>
            <a:r>
              <a:rPr sz="2000" i="1" spc="-204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1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18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000" spc="-16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</a:t>
            </a:r>
            <a:r>
              <a:rPr sz="2000" spc="-1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6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000" spc="-1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spc="-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thal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000" spc="-17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1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spc="-17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ecul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0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alue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0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amou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gy</a:t>
            </a:r>
            <a:r>
              <a:rPr sz="20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20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eak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art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</a:t>
            </a:r>
            <a:r>
              <a:rPr sz="20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0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ange</a:t>
            </a:r>
            <a:r>
              <a:rPr sz="20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ecul</a:t>
            </a:r>
            <a:r>
              <a:rPr sz="20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sz="2000" spc="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7" y="535607"/>
            <a:ext cx="8174713" cy="64938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Bond enthalpies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01F0F0-7BE8-D407-75BE-9E80975ACE4B}"/>
              </a:ext>
            </a:extLst>
          </p:cNvPr>
          <p:cNvSpPr txBox="1"/>
          <p:nvPr/>
        </p:nvSpPr>
        <p:spPr>
          <a:xfrm>
            <a:off x="2286000" y="2815675"/>
            <a:ext cx="45720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13.1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All bonds in reactants breaking.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BB2133-D8E1-28C4-04BC-FD9521661441}"/>
              </a:ext>
            </a:extLst>
          </p:cNvPr>
          <p:cNvSpPr txBox="1"/>
          <p:nvPr/>
        </p:nvSpPr>
        <p:spPr>
          <a:xfrm>
            <a:off x="1757772" y="5729573"/>
            <a:ext cx="562845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13.2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All bonds being formed to make the product.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18F206DA-D219-90CC-FA88-2648C470B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250" y="1180394"/>
            <a:ext cx="5195501" cy="1614818"/>
          </a:xfrm>
          <a:prstGeom prst="rect">
            <a:avLst/>
          </a:prstGeom>
        </p:spPr>
      </p:pic>
      <p:pic>
        <p:nvPicPr>
          <p:cNvPr id="9" name="Picture 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13A24E23-3E0B-FB99-1746-202953774F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399" y="3806500"/>
            <a:ext cx="5333202" cy="177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Hess’ law</a:t>
            </a:r>
            <a:endParaRPr lang="en-GB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21182000-7616-D8C3-614C-66E515506598}"/>
              </a:ext>
            </a:extLst>
          </p:cNvPr>
          <p:cNvSpPr txBox="1"/>
          <p:nvPr/>
        </p:nvSpPr>
        <p:spPr>
          <a:xfrm>
            <a:off x="670708" y="1297951"/>
            <a:ext cx="7707656" cy="589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80"/>
              </a:lnSpc>
            </a:pP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thal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chan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pa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ying</a:t>
            </a:r>
            <a:r>
              <a:rPr sz="20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 c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eact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n is</a:t>
            </a:r>
            <a:r>
              <a:rPr sz="2000" spc="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independe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000" spc="-25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f the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15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2000" spc="-3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spc="-4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000" spc="-2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een</a:t>
            </a:r>
            <a:r>
              <a:rPr sz="20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the initial and</a:t>
            </a:r>
            <a:r>
              <a:rPr sz="2000" spc="-5" dirty="0">
                <a:latin typeface="Calibri" panose="020F0502020204030204" pitchFamily="34" charset="0"/>
                <a:cs typeface="Calibri" panose="020F0502020204030204" pitchFamily="34" charset="0"/>
              </a:rPr>
              <a:t> fina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sz="2000" spc="-35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2000" spc="-25" dirty="0">
                <a:latin typeface="Calibri" panose="020F0502020204030204" pitchFamily="34" charset="0"/>
                <a:cs typeface="Calibri" panose="020F0502020204030204" pitchFamily="34" charset="0"/>
              </a:rPr>
              <a:t>tat</a:t>
            </a:r>
            <a:r>
              <a:rPr sz="2000" dirty="0">
                <a:latin typeface="Calibri" panose="020F0502020204030204" pitchFamily="34" charset="0"/>
                <a:cs typeface="Calibri" panose="020F0502020204030204" pitchFamily="34" charset="0"/>
              </a:rPr>
              <a:t>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B2050F-0922-3A97-4AEF-C44EA38DA794}"/>
              </a:ext>
            </a:extLst>
          </p:cNvPr>
          <p:cNvSpPr txBox="1"/>
          <p:nvPr/>
        </p:nvSpPr>
        <p:spPr>
          <a:xfrm>
            <a:off x="2476863" y="4715248"/>
            <a:ext cx="419027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13.3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If we know the enthalpy change for the conversion B → C, rather than C → B, the arrow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</a:b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between B and C is the other way around.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9EDAD346-7874-8926-70B5-13931EA51E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6088" y="2250327"/>
            <a:ext cx="4322945" cy="235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How to calculate Δ</a:t>
            </a:r>
            <a:r>
              <a:rPr lang="en-US" i="1" dirty="0"/>
              <a:t>H</a:t>
            </a:r>
            <a:r>
              <a:rPr lang="en-US" dirty="0"/>
              <a:t> using Hess’s law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54D365-69A9-51A2-4945-72228D2907F1}"/>
              </a:ext>
            </a:extLst>
          </p:cNvPr>
          <p:cNvSpPr txBox="1"/>
          <p:nvPr/>
        </p:nvSpPr>
        <p:spPr>
          <a:xfrm>
            <a:off x="2751982" y="5121248"/>
            <a:ext cx="364003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13.4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Calculating Δ</a:t>
            </a:r>
            <a:r>
              <a:rPr lang="en-US" sz="1500" b="0" i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H</a:t>
            </a:r>
            <a:r>
              <a:rPr lang="en-US" sz="1500" b="0" i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using Hess's law.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5BBBE6AC-F7B6-DCDB-F277-09FBED34FA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137" y="1558213"/>
            <a:ext cx="7671801" cy="335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5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Using enthalpies of formation</a:t>
            </a:r>
            <a:endParaRPr lang="en-GB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0F1C767-4870-B985-BEEE-80363CE46E09}"/>
              </a:ext>
            </a:extLst>
          </p:cNvPr>
          <p:cNvSpPr txBox="1"/>
          <p:nvPr/>
        </p:nvSpPr>
        <p:spPr>
          <a:xfrm>
            <a:off x="670709" y="2407948"/>
            <a:ext cx="716700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19810" algn="l"/>
              </a:tabLst>
            </a:pPr>
            <a:r>
              <a:rPr sz="2800" spc="-25" dirty="0">
                <a:latin typeface="Symbol"/>
                <a:cs typeface="Symbol"/>
              </a:rPr>
              <a:t></a:t>
            </a:r>
            <a:r>
              <a:rPr sz="2800" i="1" spc="-40" dirty="0">
                <a:latin typeface="Arial"/>
                <a:cs typeface="Arial"/>
              </a:rPr>
              <a:t>H</a:t>
            </a:r>
            <a:r>
              <a:rPr sz="2800" baseline="25157" dirty="0">
                <a:latin typeface="Arial"/>
                <a:cs typeface="Arial"/>
              </a:rPr>
              <a:t>o</a:t>
            </a:r>
            <a:r>
              <a:rPr lang="en-US" sz="2800" baseline="25157" dirty="0">
                <a:latin typeface="Arial"/>
                <a:cs typeface="Arial"/>
              </a:rPr>
              <a:t>  </a:t>
            </a:r>
            <a:r>
              <a:rPr sz="2800" spc="-25" dirty="0">
                <a:latin typeface="Arial"/>
                <a:cs typeface="Arial"/>
              </a:rPr>
              <a:t>=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lang="en-IN" sz="2800" spc="3215" dirty="0">
                <a:latin typeface="Symbol"/>
                <a:cs typeface="Symbol"/>
              </a:rPr>
              <a:t></a:t>
            </a:r>
            <a:r>
              <a:rPr sz="2800" spc="-25" dirty="0">
                <a:latin typeface="Symbol"/>
                <a:cs typeface="Symbol"/>
              </a:rPr>
              <a:t></a:t>
            </a:r>
            <a:r>
              <a:rPr sz="2800" i="1" spc="-40" dirty="0">
                <a:latin typeface="Arial"/>
                <a:cs typeface="Arial"/>
              </a:rPr>
              <a:t>H</a:t>
            </a:r>
            <a:r>
              <a:rPr sz="2800" baseline="-20964" dirty="0">
                <a:latin typeface="Arial"/>
                <a:cs typeface="Arial"/>
              </a:rPr>
              <a:t>f</a:t>
            </a:r>
            <a:r>
              <a:rPr sz="2800" spc="-20" dirty="0">
                <a:latin typeface="Arial"/>
                <a:cs typeface="Arial"/>
              </a:rPr>
              <a:t>(product</a:t>
            </a:r>
            <a:r>
              <a:rPr sz="2800" spc="-15" dirty="0">
                <a:latin typeface="Arial"/>
                <a:cs typeface="Arial"/>
              </a:rPr>
              <a:t>s)</a:t>
            </a:r>
            <a:r>
              <a:rPr sz="2800" spc="35" dirty="0">
                <a:latin typeface="Arial"/>
                <a:cs typeface="Arial"/>
              </a:rPr>
              <a:t> </a:t>
            </a:r>
            <a:r>
              <a:rPr lang="en-US" sz="2800" spc="-15" dirty="0">
                <a:latin typeface="Arial"/>
                <a:cs typeface="Arial"/>
              </a:rPr>
              <a:t>–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lang="en-IN" sz="2800" spc="3220" dirty="0">
                <a:latin typeface="Symbol"/>
                <a:cs typeface="Arial"/>
                <a:sym typeface="Symbol" panose="05050102010706020507" pitchFamily="18" charset="2"/>
              </a:rPr>
              <a:t></a:t>
            </a:r>
            <a:r>
              <a:rPr sz="2800" spc="-25" dirty="0">
                <a:latin typeface="Symbol"/>
                <a:cs typeface="Symbol"/>
              </a:rPr>
              <a:t></a:t>
            </a:r>
            <a:r>
              <a:rPr sz="2800" i="1" spc="-40" dirty="0">
                <a:latin typeface="Arial"/>
                <a:cs typeface="Arial"/>
              </a:rPr>
              <a:t>H</a:t>
            </a:r>
            <a:r>
              <a:rPr sz="2800" baseline="-20964" dirty="0">
                <a:latin typeface="Arial"/>
                <a:cs typeface="Arial"/>
              </a:rPr>
              <a:t>f</a:t>
            </a:r>
            <a:r>
              <a:rPr sz="2800" spc="-20" dirty="0">
                <a:latin typeface="Arial"/>
                <a:cs typeface="Arial"/>
              </a:rPr>
              <a:t>(reactant</a:t>
            </a:r>
            <a:r>
              <a:rPr sz="2800" spc="-10" dirty="0">
                <a:latin typeface="Arial"/>
                <a:cs typeface="Arial"/>
              </a:rPr>
              <a:t>s</a:t>
            </a:r>
            <a:r>
              <a:rPr sz="2800" spc="-15" dirty="0">
                <a:latin typeface="Arial"/>
                <a:cs typeface="Arial"/>
              </a:rPr>
              <a:t>)</a:t>
            </a:r>
            <a:endParaRPr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738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8006760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Born–Haber cycle of magnesium oxide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4D9197-260D-9EA5-7AA6-7F0794FF0B06}"/>
              </a:ext>
            </a:extLst>
          </p:cNvPr>
          <p:cNvSpPr txBox="1"/>
          <p:nvPr/>
        </p:nvSpPr>
        <p:spPr>
          <a:xfrm>
            <a:off x="2441144" y="5886159"/>
            <a:ext cx="426171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13.5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Born–Haber cycle for magnesium oxide.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C9342E9-A312-C575-FE01-9EEB698115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109" y="1097771"/>
            <a:ext cx="5197150" cy="469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54049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Props1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9EA5F8-615D-48DB-B15C-79E767148880}"/>
</file>

<file path=customXml/itemProps3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4018</TotalTime>
  <Words>272</Words>
  <Application>Microsoft Office PowerPoint</Application>
  <PresentationFormat>On-screen Show (4:3)</PresentationFormat>
  <Paragraphs>28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Regular</vt:lpstr>
      <vt:lpstr>Symbol</vt:lpstr>
      <vt:lpstr>Section Title</vt:lpstr>
      <vt:lpstr>Body - White Background</vt:lpstr>
      <vt:lpstr>3_Full Image with Text Overlay</vt:lpstr>
      <vt:lpstr>Blank</vt:lpstr>
      <vt:lpstr>1_Blank</vt:lpstr>
      <vt:lpstr>PowerPoint Presentation</vt:lpstr>
      <vt:lpstr>Chapter 13</vt:lpstr>
      <vt:lpstr>Bond enthalpy</vt:lpstr>
      <vt:lpstr>Bond enthalpies</vt:lpstr>
      <vt:lpstr>Hess’ law</vt:lpstr>
      <vt:lpstr>How to calculate ΔH using Hess’s law</vt:lpstr>
      <vt:lpstr>Using enthalpies of formation</vt:lpstr>
      <vt:lpstr>Born–Haber cycle of magnesium oxide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437</cp:revision>
  <dcterms:created xsi:type="dcterms:W3CDTF">2018-09-19T08:27:40Z</dcterms:created>
  <dcterms:modified xsi:type="dcterms:W3CDTF">2023-08-24T13:52:53Z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