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5"/>
  </p:notesMasterIdLst>
  <p:sldIdLst>
    <p:sldId id="281" r:id="rId9"/>
    <p:sldId id="288" r:id="rId10"/>
    <p:sldId id="291" r:id="rId11"/>
    <p:sldId id="298" r:id="rId12"/>
    <p:sldId id="304" r:id="rId13"/>
    <p:sldId id="29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C1C5"/>
    <a:srgbClr val="118991"/>
    <a:srgbClr val="66FFFF"/>
    <a:srgbClr val="FFFF66"/>
    <a:srgbClr val="9966FF"/>
    <a:srgbClr val="00929F"/>
    <a:srgbClr val="42969F"/>
    <a:srgbClr val="5A999F"/>
    <a:srgbClr val="6B9B9F"/>
    <a:srgbClr val="00B5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4C8E40-2FB3-520F-6766-9916D9AB6BF4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8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1" y="1351921"/>
            <a:ext cx="5741580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The metallic model</a:t>
            </a:r>
            <a:endParaRPr lang="en-GB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Diagrams showing how metallic bonds are formed</a:t>
            </a:r>
            <a:endParaRPr lang="en-GB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BB7A661F-22FF-AE0B-9482-01F12CF2A8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847"/>
          <a:stretch/>
        </p:blipFill>
        <p:spPr>
          <a:xfrm>
            <a:off x="4185501" y="1382631"/>
            <a:ext cx="4156066" cy="35066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81F01F-4C7A-E9E5-2A45-F3E00E3447D1}"/>
              </a:ext>
            </a:extLst>
          </p:cNvPr>
          <p:cNvSpPr txBox="1"/>
          <p:nvPr/>
        </p:nvSpPr>
        <p:spPr>
          <a:xfrm>
            <a:off x="688923" y="5198370"/>
            <a:ext cx="4572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8.1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 metallic structure. This is a giant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structure – there are no individual molecules.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2F4386-DEE1-73B1-4CC0-D8BBC8740EC6}"/>
              </a:ext>
            </a:extLst>
          </p:cNvPr>
          <p:cNvSpPr txBox="1"/>
          <p:nvPr/>
        </p:nvSpPr>
        <p:spPr>
          <a:xfrm>
            <a:off x="4851919" y="5198370"/>
            <a:ext cx="394684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8.2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attraction between metal ions and a </a:t>
            </a:r>
            <a:r>
              <a:rPr lang="en-US" sz="1500" b="0" dirty="0" err="1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delocalised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electron.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E5271583-4A23-B8F7-E9FA-4AC6D04356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603" r="59250"/>
          <a:stretch/>
        </p:blipFill>
        <p:spPr>
          <a:xfrm>
            <a:off x="754136" y="1535031"/>
            <a:ext cx="3007150" cy="350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7"/>
            <a:ext cx="8174713" cy="106293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Why does the melting point of the Group 1 metals decrease as you go down the group?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22D4AA-0B31-D3A0-EE01-F9FC752515E0}"/>
              </a:ext>
            </a:extLst>
          </p:cNvPr>
          <p:cNvSpPr txBox="1"/>
          <p:nvPr/>
        </p:nvSpPr>
        <p:spPr>
          <a:xfrm>
            <a:off x="556416" y="5016165"/>
            <a:ext cx="45720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Figure: 8.3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Variation in melting point in Group 1.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8CFFE3-7D19-6184-A114-B36F89FDC82B}"/>
              </a:ext>
            </a:extLst>
          </p:cNvPr>
          <p:cNvSpPr txBox="1"/>
          <p:nvPr/>
        </p:nvSpPr>
        <p:spPr>
          <a:xfrm>
            <a:off x="5225143" y="5016165"/>
            <a:ext cx="3620277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8.4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</a:t>
            </a:r>
            <a:r>
              <a:rPr lang="en-US" sz="1500" b="0" dirty="0" err="1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delocalised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electrons are attracted more strongly in lithium than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 rubidium.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D190C2DB-99D2-00B3-4C96-D8CA77EB8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77" y="1940767"/>
            <a:ext cx="7784189" cy="273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100584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Why does the melting point increase as you go across Period 3, from sodium to </a:t>
            </a:r>
            <a:r>
              <a:rPr lang="en-US" dirty="0" err="1"/>
              <a:t>aluminium</a:t>
            </a:r>
            <a:r>
              <a:rPr lang="en-US" dirty="0"/>
              <a:t>?</a:t>
            </a:r>
            <a:endParaRPr lang="en-GB" dirty="0"/>
          </a:p>
        </p:txBody>
      </p:sp>
      <p:graphicFrame>
        <p:nvGraphicFramePr>
          <p:cNvPr id="7" name="object 2">
            <a:extLst>
              <a:ext uri="{FF2B5EF4-FFF2-40B4-BE49-F238E27FC236}">
                <a16:creationId xmlns:a16="http://schemas.microsoft.com/office/drawing/2014/main" id="{FDED7513-CE5F-936E-9E69-CA4BCC8995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803616"/>
              </p:ext>
            </p:extLst>
          </p:nvPr>
        </p:nvGraphicFramePr>
        <p:xfrm>
          <a:off x="819998" y="1615726"/>
          <a:ext cx="7802583" cy="1005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9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52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pPr marL="534035">
                        <a:lnSpc>
                          <a:spcPct val="100000"/>
                        </a:lnSpc>
                      </a:pPr>
                      <a:r>
                        <a:rPr lang="en-IN" sz="2000" b="1" dirty="0">
                          <a:latin typeface="Calibri"/>
                          <a:cs typeface="Calibri"/>
                        </a:rPr>
                        <a:t>Me</a:t>
                      </a:r>
                      <a:r>
                        <a:rPr lang="en-IN" sz="2000" b="1" spc="-15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lang="en-IN" sz="2000" b="1" dirty="0">
                          <a:latin typeface="Calibri"/>
                          <a:cs typeface="Calibri"/>
                        </a:rPr>
                        <a:t>al</a:t>
                      </a:r>
                      <a:endParaRPr lang="en-IN" sz="20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C1C5"/>
                    </a:solidFill>
                  </a:tcPr>
                </a:tc>
                <a:tc>
                  <a:txBody>
                    <a:bodyPr/>
                    <a:lstStyle/>
                    <a:p>
                      <a:pPr marL="516890">
                        <a:lnSpc>
                          <a:spcPct val="100000"/>
                        </a:lnSpc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sodium</a:t>
                      </a:r>
                      <a:endParaRPr sz="20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258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magnesium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alu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inium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142875">
                        <a:lnSpc>
                          <a:spcPct val="100000"/>
                        </a:lnSpc>
                      </a:pPr>
                      <a:r>
                        <a:rPr lang="en-IN" sz="20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2000" b="1" spc="-5" dirty="0" err="1">
                          <a:latin typeface="Calibri"/>
                          <a:cs typeface="Calibri"/>
                        </a:rPr>
                        <a:t>eltin</a:t>
                      </a:r>
                      <a:r>
                        <a:rPr sz="2000" b="1" dirty="0" err="1">
                          <a:latin typeface="Calibri"/>
                          <a:cs typeface="Calibri"/>
                        </a:rPr>
                        <a:t>g</a:t>
                      </a:r>
                      <a:r>
                        <a:rPr sz="20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dirty="0">
                          <a:latin typeface="Calibri"/>
                          <a:cs typeface="Calibri"/>
                        </a:rPr>
                        <a:t>poi</a:t>
                      </a:r>
                      <a:r>
                        <a:rPr sz="2000" b="1" spc="-2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2000" b="1" dirty="0">
                          <a:latin typeface="Calibri"/>
                          <a:cs typeface="Calibri"/>
                        </a:rPr>
                        <a:t>t/</a:t>
                      </a:r>
                      <a:r>
                        <a:rPr sz="20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950" b="1" baseline="2564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2000" b="1" dirty="0">
                          <a:latin typeface="Calibri"/>
                          <a:cs typeface="Calibri"/>
                        </a:rPr>
                        <a:t>C</a:t>
                      </a:r>
                      <a:endParaRPr sz="20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C1C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98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650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660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D840D0A-C444-675D-0852-F8F693A4F511}"/>
              </a:ext>
            </a:extLst>
          </p:cNvPr>
          <p:cNvSpPr txBox="1"/>
          <p:nvPr/>
        </p:nvSpPr>
        <p:spPr>
          <a:xfrm>
            <a:off x="1971987" y="5782401"/>
            <a:ext cx="495455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8.5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Metallic bonding in sodium and magnesium.</a:t>
            </a:r>
            <a:endParaRPr lang="en-IN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0B76070-B1F8-A478-29B3-E2042697F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830" y="2898255"/>
            <a:ext cx="6663884" cy="284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93497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Explain why metals are malleable and ionic compounds are brittle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C12EAE-9459-A564-B1FC-01F2F1FD27F9}"/>
              </a:ext>
            </a:extLst>
          </p:cNvPr>
          <p:cNvSpPr txBox="1"/>
          <p:nvPr/>
        </p:nvSpPr>
        <p:spPr>
          <a:xfrm>
            <a:off x="895738" y="3055829"/>
            <a:ext cx="788436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8.6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Metals are malleable. Displacing one layer makes no difference to the metallic bonding.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3CE7C6-B4AD-1476-FAED-36BEE2F6BC7C}"/>
              </a:ext>
            </a:extLst>
          </p:cNvPr>
          <p:cNvSpPr txBox="1"/>
          <p:nvPr/>
        </p:nvSpPr>
        <p:spPr>
          <a:xfrm>
            <a:off x="895738" y="5514021"/>
            <a:ext cx="760473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8.7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Brittleness. Displacement of layers results in like charges being next to each other.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E15B0FF2-2397-2142-2111-325992A11B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2055"/>
          <a:stretch/>
        </p:blipFill>
        <p:spPr>
          <a:xfrm>
            <a:off x="257471" y="1858698"/>
            <a:ext cx="8243002" cy="1015210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C57253D-60E0-BD8E-12C6-6C990CC8CA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057" b="-350"/>
          <a:stretch/>
        </p:blipFill>
        <p:spPr>
          <a:xfrm>
            <a:off x="698415" y="4032116"/>
            <a:ext cx="7979054" cy="143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5146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Props1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6E756A-D8EC-47F2-9056-4FCDA41E25A5}"/>
</file>

<file path=customXml/itemProps3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3702</TotalTime>
  <Words>189</Words>
  <Application>Microsoft Office PowerPoint</Application>
  <PresentationFormat>On-screen Show (4:3)</PresentationFormat>
  <Paragraphs>29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Regular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8</vt:lpstr>
      <vt:lpstr>Diagrams showing how metallic bonds are formed</vt:lpstr>
      <vt:lpstr>Why does the melting point of the Group 1 metals decrease as you go down the group?</vt:lpstr>
      <vt:lpstr>Why does the melting point increase as you go across Period 3, from sodium to aluminium?</vt:lpstr>
      <vt:lpstr>Explain why metals are malleable and ionic compounds are brittle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383</cp:revision>
  <dcterms:created xsi:type="dcterms:W3CDTF">2018-09-19T08:27:40Z</dcterms:created>
  <dcterms:modified xsi:type="dcterms:W3CDTF">2023-08-24T12:39:42Z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