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20"/>
  </p:notesMasterIdLst>
  <p:sldIdLst>
    <p:sldId id="281" r:id="rId9"/>
    <p:sldId id="288" r:id="rId10"/>
    <p:sldId id="291" r:id="rId11"/>
    <p:sldId id="298" r:id="rId12"/>
    <p:sldId id="304" r:id="rId13"/>
    <p:sldId id="299" r:id="rId14"/>
    <p:sldId id="305" r:id="rId15"/>
    <p:sldId id="306" r:id="rId16"/>
    <p:sldId id="307" r:id="rId17"/>
    <p:sldId id="308" r:id="rId18"/>
    <p:sldId id="30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C1C5"/>
    <a:srgbClr val="118991"/>
    <a:srgbClr val="00929F"/>
    <a:srgbClr val="FF9999"/>
    <a:srgbClr val="CCFFFF"/>
    <a:srgbClr val="FF99CC"/>
    <a:srgbClr val="99FF99"/>
    <a:srgbClr val="9999FF"/>
    <a:srgbClr val="5B9BD4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7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93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83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522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89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E985A6-AEA8-00DE-9225-3B3EB47A09B9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02583" cy="56540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Make a serial dilution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984265-6485-FFD3-0FEC-F375D119118B}"/>
              </a:ext>
            </a:extLst>
          </p:cNvPr>
          <p:cNvSpPr txBox="1"/>
          <p:nvPr/>
        </p:nvSpPr>
        <p:spPr>
          <a:xfrm>
            <a:off x="3431386" y="5735476"/>
            <a:ext cx="228122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4.5</a:t>
            </a: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Serial dilutions.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BC3979E-508C-086C-FCB5-F0DB8CD77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756" y="1300495"/>
            <a:ext cx="6545343" cy="425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59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5">
            <a:extLst>
              <a:ext uri="{FF2B5EF4-FFF2-40B4-BE49-F238E27FC236}">
                <a16:creationId xmlns:a16="http://schemas.microsoft.com/office/drawing/2014/main" id="{C3EE41BE-2A17-4C42-7FD8-0FD69AD65CAE}"/>
              </a:ext>
            </a:extLst>
          </p:cNvPr>
          <p:cNvSpPr txBox="1"/>
          <p:nvPr/>
        </p:nvSpPr>
        <p:spPr>
          <a:xfrm>
            <a:off x="729370" y="1204846"/>
            <a:ext cx="685641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5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b="1"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b="1" spc="-6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ad</a:t>
            </a:r>
            <a:r>
              <a:rPr sz="2000" b="1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b="1" spc="-15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IN" sz="2000" b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qua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45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olume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sz="2000" spc="-65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ases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asu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t the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emp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5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sz="2000" spc="-4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IN"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IN"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essu</a:t>
            </a:r>
            <a:r>
              <a:rPr lang="en-IN" sz="2000" spc="-5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IN"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IN" sz="20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IN"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IN"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IN"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IN" sz="2000" dirty="0">
                <a:latin typeface="Calibri" panose="020F0502020204030204" pitchFamily="34" charset="0"/>
                <a:cs typeface="Calibri" panose="020F0502020204030204" pitchFamily="34" charset="0"/>
              </a:rPr>
              <a:t>ain</a:t>
            </a:r>
            <a:r>
              <a:rPr lang="en-IN"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en-IN"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sam</a:t>
            </a:r>
            <a:r>
              <a:rPr lang="en-IN"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IN"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numb</a:t>
            </a:r>
            <a:r>
              <a:rPr lang="en-IN" sz="2000" spc="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IN"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IN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of molecules.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CEE59-BC58-5F68-A9FB-5493869885E1}"/>
              </a:ext>
            </a:extLst>
          </p:cNvPr>
          <p:cNvSpPr txBox="1"/>
          <p:nvPr/>
        </p:nvSpPr>
        <p:spPr>
          <a:xfrm>
            <a:off x="494636" y="4208246"/>
            <a:ext cx="248036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4.6</a:t>
            </a: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Portrait of Amedeo Carlo Avogadro.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131477D1-B7DB-C231-0BCF-4012AC650D9E}"/>
              </a:ext>
            </a:extLst>
          </p:cNvPr>
          <p:cNvSpPr/>
          <p:nvPr/>
        </p:nvSpPr>
        <p:spPr>
          <a:xfrm>
            <a:off x="3298024" y="2309465"/>
            <a:ext cx="1116469" cy="896112"/>
          </a:xfrm>
          <a:custGeom>
            <a:avLst/>
            <a:gdLst/>
            <a:ahLst/>
            <a:cxnLst/>
            <a:rect l="l" t="t" r="r" b="b"/>
            <a:pathLst>
              <a:path w="2438400" h="3124200">
                <a:moveTo>
                  <a:pt x="0" y="3124200"/>
                </a:moveTo>
                <a:lnTo>
                  <a:pt x="2438399" y="3124200"/>
                </a:lnTo>
                <a:lnTo>
                  <a:pt x="2438399" y="0"/>
                </a:lnTo>
                <a:lnTo>
                  <a:pt x="0" y="0"/>
                </a:lnTo>
                <a:lnTo>
                  <a:pt x="0" y="3124200"/>
                </a:lnTo>
                <a:close/>
              </a:path>
            </a:pathLst>
          </a:custGeom>
          <a:noFill/>
          <a:ln w="28575">
            <a:solidFill>
              <a:srgbClr val="00929F"/>
            </a:solidFill>
          </a:ln>
        </p:spPr>
        <p:txBody>
          <a:bodyPr wrap="square" lIns="0" tIns="0" rIns="0" bIns="0" rtlCol="0"/>
          <a:lstStyle/>
          <a:p>
            <a:pPr marR="103505" algn="ctr">
              <a:lnSpc>
                <a:spcPct val="100000"/>
              </a:lnSpc>
            </a:pPr>
            <a:r>
              <a:rPr lang="en-IN" sz="1600" b="1" spc="-25" dirty="0">
                <a:solidFill>
                  <a:srgbClr val="118991"/>
                </a:solidFill>
                <a:latin typeface="Calibri"/>
                <a:cs typeface="Calibri"/>
              </a:rPr>
              <a:t>N</a:t>
            </a:r>
            <a:r>
              <a:rPr lang="en-IN" sz="1600" b="1" spc="-22" baseline="-20833" dirty="0">
                <a:solidFill>
                  <a:srgbClr val="118991"/>
                </a:solidFill>
                <a:latin typeface="Calibri"/>
                <a:cs typeface="Calibri"/>
              </a:rPr>
              <a:t>2</a:t>
            </a:r>
            <a:endParaRPr lang="en-IN" sz="1600" baseline="-20833" dirty="0">
              <a:solidFill>
                <a:srgbClr val="118991"/>
              </a:solidFill>
              <a:latin typeface="Calibri"/>
              <a:cs typeface="Calibri"/>
            </a:endParaRPr>
          </a:p>
          <a:p>
            <a:pPr marL="7620" algn="ctr">
              <a:lnSpc>
                <a:spcPct val="100000"/>
              </a:lnSpc>
            </a:pPr>
            <a:r>
              <a:rPr lang="en-IN" b="1" spc="-25" dirty="0">
                <a:solidFill>
                  <a:srgbClr val="118991"/>
                </a:solidFill>
                <a:latin typeface="Calibri"/>
                <a:cs typeface="Calibri"/>
              </a:rPr>
              <a:t>1</a:t>
            </a:r>
            <a:r>
              <a:rPr lang="en-IN" b="1" spc="-5" dirty="0">
                <a:solidFill>
                  <a:srgbClr val="118991"/>
                </a:solidFill>
                <a:latin typeface="Calibri"/>
                <a:cs typeface="Calibri"/>
              </a:rPr>
              <a:t> </a:t>
            </a:r>
            <a:r>
              <a:rPr lang="en-IN" b="1" spc="-30" dirty="0">
                <a:solidFill>
                  <a:srgbClr val="118991"/>
                </a:solidFill>
                <a:latin typeface="Calibri"/>
                <a:cs typeface="Calibri"/>
              </a:rPr>
              <a:t>mole</a:t>
            </a:r>
            <a:endParaRPr lang="en-IN" dirty="0">
              <a:solidFill>
                <a:srgbClr val="118991"/>
              </a:solidFill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en-IN" sz="2400" b="1" dirty="0">
                <a:latin typeface="Calibri"/>
                <a:cs typeface="Calibri"/>
              </a:rPr>
              <a:t>24 dm</a:t>
            </a:r>
            <a:r>
              <a:rPr lang="en-IN" sz="2400" b="1" baseline="25173" dirty="0">
                <a:latin typeface="Calibri"/>
                <a:cs typeface="Calibri"/>
              </a:rPr>
              <a:t>3</a:t>
            </a:r>
            <a:endParaRPr lang="en-IN" sz="3600" baseline="25173" dirty="0">
              <a:latin typeface="Calibri"/>
              <a:cs typeface="Calibri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72EFBB62-4118-2A1B-9F52-4B6C69A58D68}"/>
              </a:ext>
            </a:extLst>
          </p:cNvPr>
          <p:cNvSpPr txBox="1"/>
          <p:nvPr/>
        </p:nvSpPr>
        <p:spPr>
          <a:xfrm>
            <a:off x="4733525" y="2309465"/>
            <a:ext cx="1115568" cy="896112"/>
          </a:xfrm>
          <a:prstGeom prst="rect">
            <a:avLst/>
          </a:prstGeom>
          <a:noFill/>
          <a:ln w="28575">
            <a:solidFill>
              <a:srgbClr val="00929F"/>
            </a:solidFill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 marR="127000" algn="ctr">
              <a:lnSpc>
                <a:spcPct val="100000"/>
              </a:lnSpc>
            </a:pPr>
            <a:r>
              <a:rPr sz="1600" b="1" spc="-30" dirty="0">
                <a:solidFill>
                  <a:srgbClr val="118991"/>
                </a:solidFill>
                <a:latin typeface="Calibri"/>
                <a:cs typeface="Calibri"/>
              </a:rPr>
              <a:t>H</a:t>
            </a:r>
            <a:r>
              <a:rPr sz="1600" b="1" spc="-22" baseline="-20833" dirty="0">
                <a:solidFill>
                  <a:srgbClr val="118991"/>
                </a:solidFill>
                <a:latin typeface="Calibri"/>
                <a:cs typeface="Calibri"/>
              </a:rPr>
              <a:t>2</a:t>
            </a:r>
            <a:endParaRPr sz="1600" baseline="-20833" dirty="0">
              <a:solidFill>
                <a:srgbClr val="118991"/>
              </a:solidFill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b="1" spc="-25" dirty="0">
                <a:solidFill>
                  <a:srgbClr val="118991"/>
                </a:solidFill>
                <a:latin typeface="Calibri"/>
                <a:cs typeface="Calibri"/>
              </a:rPr>
              <a:t>1</a:t>
            </a:r>
            <a:r>
              <a:rPr b="1" spc="-5" dirty="0">
                <a:solidFill>
                  <a:srgbClr val="118991"/>
                </a:solidFill>
                <a:latin typeface="Calibri"/>
                <a:cs typeface="Calibri"/>
              </a:rPr>
              <a:t> </a:t>
            </a:r>
            <a:r>
              <a:rPr b="1" spc="-30" dirty="0">
                <a:solidFill>
                  <a:srgbClr val="118991"/>
                </a:solidFill>
                <a:latin typeface="Calibri"/>
                <a:cs typeface="Calibri"/>
              </a:rPr>
              <a:t>m</a:t>
            </a:r>
            <a:r>
              <a:rPr lang="en-IN" b="1" spc="-30" dirty="0">
                <a:solidFill>
                  <a:srgbClr val="118991"/>
                </a:solidFill>
                <a:latin typeface="Calibri"/>
                <a:cs typeface="Calibri"/>
              </a:rPr>
              <a:t>o</a:t>
            </a:r>
            <a:r>
              <a:rPr b="1" spc="-30" dirty="0">
                <a:solidFill>
                  <a:srgbClr val="118991"/>
                </a:solidFill>
                <a:latin typeface="Calibri"/>
                <a:cs typeface="Calibri"/>
              </a:rPr>
              <a:t>le</a:t>
            </a:r>
            <a:endParaRPr dirty="0">
              <a:solidFill>
                <a:srgbClr val="118991"/>
              </a:solidFill>
              <a:latin typeface="Calibri"/>
              <a:cs typeface="Calibri"/>
            </a:endParaRPr>
          </a:p>
          <a:p>
            <a:pPr marR="1270" algn="ctr">
              <a:lnSpc>
                <a:spcPct val="100000"/>
              </a:lnSpc>
            </a:pPr>
            <a:r>
              <a:rPr sz="2400" b="1" dirty="0">
                <a:latin typeface="Calibri"/>
                <a:cs typeface="Calibri"/>
              </a:rPr>
              <a:t>24 d</a:t>
            </a:r>
            <a:r>
              <a:rPr sz="2400" b="1" spc="5" dirty="0">
                <a:latin typeface="Calibri"/>
                <a:cs typeface="Calibri"/>
              </a:rPr>
              <a:t>m</a:t>
            </a:r>
            <a:r>
              <a:rPr sz="2400" b="1" baseline="25173" dirty="0">
                <a:latin typeface="Calibri"/>
                <a:cs typeface="Calibri"/>
              </a:rPr>
              <a:t>3</a:t>
            </a:r>
            <a:endParaRPr sz="3600" baseline="25173" dirty="0">
              <a:latin typeface="Calibri"/>
              <a:cs typeface="Calibri"/>
            </a:endParaRP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277DC2F3-DBC2-E866-4E0D-DF79682D0547}"/>
              </a:ext>
            </a:extLst>
          </p:cNvPr>
          <p:cNvSpPr txBox="1"/>
          <p:nvPr/>
        </p:nvSpPr>
        <p:spPr>
          <a:xfrm>
            <a:off x="3298024" y="3611660"/>
            <a:ext cx="1115568" cy="896112"/>
          </a:xfrm>
          <a:prstGeom prst="rect">
            <a:avLst/>
          </a:prstGeom>
          <a:noFill/>
          <a:ln w="28575">
            <a:solidFill>
              <a:srgbClr val="00929F"/>
            </a:solidFill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 marL="125095" algn="ctr">
              <a:lnSpc>
                <a:spcPct val="100000"/>
              </a:lnSpc>
            </a:pPr>
            <a:r>
              <a:rPr sz="1600" b="1" spc="-25" dirty="0">
                <a:solidFill>
                  <a:srgbClr val="118991"/>
                </a:solidFill>
                <a:latin typeface="Calibri"/>
                <a:cs typeface="Calibri"/>
              </a:rPr>
              <a:t>C</a:t>
            </a:r>
            <a:r>
              <a:rPr sz="1600" b="1" dirty="0">
                <a:solidFill>
                  <a:srgbClr val="118991"/>
                </a:solidFill>
                <a:latin typeface="Calibri"/>
                <a:cs typeface="Calibri"/>
              </a:rPr>
              <a:t>O</a:t>
            </a:r>
            <a:r>
              <a:rPr sz="1600" b="1" spc="-22" baseline="-20833" dirty="0">
                <a:solidFill>
                  <a:srgbClr val="118991"/>
                </a:solidFill>
                <a:latin typeface="Calibri"/>
                <a:cs typeface="Calibri"/>
              </a:rPr>
              <a:t>2</a:t>
            </a:r>
            <a:endParaRPr sz="1600" baseline="-20833" dirty="0">
              <a:solidFill>
                <a:srgbClr val="118991"/>
              </a:solidFill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b="1" spc="-25" dirty="0">
                <a:solidFill>
                  <a:srgbClr val="118991"/>
                </a:solidFill>
                <a:latin typeface="Calibri"/>
                <a:cs typeface="Calibri"/>
              </a:rPr>
              <a:t>1 </a:t>
            </a:r>
            <a:r>
              <a:rPr b="1" spc="-30" dirty="0">
                <a:solidFill>
                  <a:srgbClr val="118991"/>
                </a:solidFill>
                <a:latin typeface="Calibri"/>
                <a:cs typeface="Calibri"/>
              </a:rPr>
              <a:t>mole</a:t>
            </a:r>
            <a:endParaRPr dirty="0">
              <a:solidFill>
                <a:srgbClr val="118991"/>
              </a:solidFill>
              <a:latin typeface="Calibri"/>
              <a:cs typeface="Calibri"/>
            </a:endParaRPr>
          </a:p>
          <a:p>
            <a:pPr marR="2540" algn="ctr">
              <a:lnSpc>
                <a:spcPct val="100000"/>
              </a:lnSpc>
            </a:pPr>
            <a:r>
              <a:rPr sz="2400" b="1" dirty="0">
                <a:latin typeface="Calibri"/>
                <a:cs typeface="Calibri"/>
              </a:rPr>
              <a:t>24 dm</a:t>
            </a:r>
            <a:r>
              <a:rPr sz="2400" b="1" baseline="25173" dirty="0">
                <a:latin typeface="Calibri"/>
                <a:cs typeface="Calibri"/>
              </a:rPr>
              <a:t>3</a:t>
            </a:r>
            <a:endParaRPr sz="3600" baseline="25173" dirty="0">
              <a:latin typeface="Calibri"/>
              <a:cs typeface="Calibri"/>
            </a:endParaRPr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19FA6095-5E0C-C094-9877-5A1ECC5D15BA}"/>
              </a:ext>
            </a:extLst>
          </p:cNvPr>
          <p:cNvSpPr txBox="1"/>
          <p:nvPr/>
        </p:nvSpPr>
        <p:spPr>
          <a:xfrm>
            <a:off x="4733075" y="3611659"/>
            <a:ext cx="1115568" cy="896112"/>
          </a:xfrm>
          <a:prstGeom prst="rect">
            <a:avLst/>
          </a:prstGeom>
          <a:noFill/>
          <a:ln w="38100">
            <a:solidFill>
              <a:srgbClr val="00929F"/>
            </a:solidFill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 marR="105410" algn="ctr">
              <a:lnSpc>
                <a:spcPct val="100000"/>
              </a:lnSpc>
            </a:pPr>
            <a:r>
              <a:rPr b="1" spc="-30" dirty="0">
                <a:solidFill>
                  <a:srgbClr val="118991"/>
                </a:solidFill>
                <a:latin typeface="Calibri"/>
                <a:cs typeface="Calibri"/>
              </a:rPr>
              <a:t>O</a:t>
            </a:r>
            <a:r>
              <a:rPr b="1" spc="-30" baseline="-25000" dirty="0">
                <a:solidFill>
                  <a:srgbClr val="118991"/>
                </a:solidFill>
                <a:latin typeface="Calibri"/>
                <a:cs typeface="Calibri"/>
              </a:rPr>
              <a:t>2</a:t>
            </a:r>
          </a:p>
          <a:p>
            <a:pPr algn="ctr">
              <a:lnSpc>
                <a:spcPct val="100000"/>
              </a:lnSpc>
            </a:pPr>
            <a:r>
              <a:rPr b="1" spc="-30" dirty="0">
                <a:solidFill>
                  <a:srgbClr val="118991"/>
                </a:solidFill>
                <a:latin typeface="Calibri"/>
                <a:cs typeface="Calibri"/>
              </a:rPr>
              <a:t>1 mole</a:t>
            </a:r>
          </a:p>
          <a:p>
            <a:pPr marR="1905" algn="ctr">
              <a:lnSpc>
                <a:spcPct val="100000"/>
              </a:lnSpc>
            </a:pPr>
            <a:r>
              <a:rPr sz="2400" b="1" dirty="0">
                <a:latin typeface="Calibri"/>
                <a:cs typeface="Calibri"/>
              </a:rPr>
              <a:t>24 d</a:t>
            </a:r>
            <a:r>
              <a:rPr sz="2400" b="1" spc="5" dirty="0">
                <a:latin typeface="Calibri"/>
                <a:cs typeface="Calibri"/>
              </a:rPr>
              <a:t>m</a:t>
            </a:r>
            <a:r>
              <a:rPr sz="2400" b="1" baseline="25173" dirty="0">
                <a:latin typeface="Calibri"/>
                <a:cs typeface="Calibri"/>
              </a:rPr>
              <a:t>3</a:t>
            </a:r>
            <a:endParaRPr sz="2400" baseline="25173" dirty="0">
              <a:latin typeface="Calibri"/>
              <a:cs typeface="Calibri"/>
            </a:endParaRPr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FEB7B43B-1465-586C-54E4-7D9D476456E0}"/>
              </a:ext>
            </a:extLst>
          </p:cNvPr>
          <p:cNvSpPr txBox="1"/>
          <p:nvPr/>
        </p:nvSpPr>
        <p:spPr>
          <a:xfrm>
            <a:off x="6168125" y="3611660"/>
            <a:ext cx="1115568" cy="896112"/>
          </a:xfrm>
          <a:prstGeom prst="rect">
            <a:avLst/>
          </a:prstGeom>
          <a:noFill/>
          <a:ln w="38100">
            <a:solidFill>
              <a:srgbClr val="00929F"/>
            </a:solidFill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 marR="128270" algn="ctr">
              <a:lnSpc>
                <a:spcPct val="100000"/>
              </a:lnSpc>
            </a:pPr>
            <a:r>
              <a:rPr sz="1600" b="1" dirty="0">
                <a:solidFill>
                  <a:srgbClr val="118991"/>
                </a:solidFill>
                <a:latin typeface="Calibri"/>
                <a:cs typeface="Calibri"/>
              </a:rPr>
              <a:t>Ar</a:t>
            </a:r>
            <a:endParaRPr sz="1600" dirty="0">
              <a:solidFill>
                <a:srgbClr val="118991"/>
              </a:solidFill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b="1" spc="-25" dirty="0">
                <a:solidFill>
                  <a:srgbClr val="118991"/>
                </a:solidFill>
                <a:latin typeface="Calibri"/>
                <a:cs typeface="Calibri"/>
              </a:rPr>
              <a:t>1 </a:t>
            </a:r>
            <a:r>
              <a:rPr b="1" spc="-30" dirty="0">
                <a:solidFill>
                  <a:srgbClr val="118991"/>
                </a:solidFill>
                <a:latin typeface="Calibri"/>
                <a:cs typeface="Calibri"/>
              </a:rPr>
              <a:t>mole</a:t>
            </a:r>
            <a:endParaRPr dirty="0">
              <a:solidFill>
                <a:srgbClr val="118991"/>
              </a:solidFill>
              <a:latin typeface="Calibri"/>
              <a:cs typeface="Calibri"/>
            </a:endParaRPr>
          </a:p>
          <a:p>
            <a:pPr marR="1270" algn="ctr">
              <a:lnSpc>
                <a:spcPct val="100000"/>
              </a:lnSpc>
            </a:pPr>
            <a:r>
              <a:rPr sz="2400" b="1" dirty="0">
                <a:latin typeface="Calibri"/>
                <a:cs typeface="Calibri"/>
              </a:rPr>
              <a:t>24 d</a:t>
            </a:r>
            <a:r>
              <a:rPr sz="2400" b="1" spc="5" dirty="0">
                <a:latin typeface="Calibri"/>
                <a:cs typeface="Calibri"/>
              </a:rPr>
              <a:t>m</a:t>
            </a:r>
            <a:r>
              <a:rPr sz="2400" b="1" baseline="25173" dirty="0">
                <a:latin typeface="Calibri"/>
                <a:cs typeface="Calibri"/>
              </a:rPr>
              <a:t>3</a:t>
            </a:r>
            <a:endParaRPr sz="2400" baseline="25173" dirty="0">
              <a:latin typeface="Calibri"/>
              <a:cs typeface="Calibri"/>
            </a:endParaRPr>
          </a:p>
        </p:txBody>
      </p:sp>
      <p:sp>
        <p:nvSpPr>
          <p:cNvPr id="22" name="object 8">
            <a:extLst>
              <a:ext uri="{FF2B5EF4-FFF2-40B4-BE49-F238E27FC236}">
                <a16:creationId xmlns:a16="http://schemas.microsoft.com/office/drawing/2014/main" id="{E8F65971-31D2-F871-47A1-F15BE5F6251B}"/>
              </a:ext>
            </a:extLst>
          </p:cNvPr>
          <p:cNvSpPr txBox="1"/>
          <p:nvPr/>
        </p:nvSpPr>
        <p:spPr>
          <a:xfrm>
            <a:off x="6168125" y="2309465"/>
            <a:ext cx="1115568" cy="896112"/>
          </a:xfrm>
          <a:prstGeom prst="rect">
            <a:avLst/>
          </a:prstGeom>
          <a:noFill/>
          <a:ln w="28575">
            <a:solidFill>
              <a:srgbClr val="00929F"/>
            </a:solidFill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 marR="36195" algn="ctr">
              <a:lnSpc>
                <a:spcPct val="100000"/>
              </a:lnSpc>
            </a:pPr>
            <a:r>
              <a:rPr sz="1600" b="1" dirty="0">
                <a:solidFill>
                  <a:srgbClr val="118991"/>
                </a:solidFill>
                <a:latin typeface="Calibri"/>
                <a:cs typeface="Calibri"/>
              </a:rPr>
              <a:t>Ne</a:t>
            </a:r>
            <a:endParaRPr sz="1600" dirty="0">
              <a:solidFill>
                <a:srgbClr val="118991"/>
              </a:solidFill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b="1" spc="-25" dirty="0">
                <a:solidFill>
                  <a:srgbClr val="118991"/>
                </a:solidFill>
                <a:latin typeface="Calibri"/>
                <a:cs typeface="Calibri"/>
              </a:rPr>
              <a:t>1</a:t>
            </a:r>
            <a:r>
              <a:rPr b="1" spc="-5" dirty="0">
                <a:solidFill>
                  <a:srgbClr val="118991"/>
                </a:solidFill>
                <a:latin typeface="Calibri"/>
                <a:cs typeface="Calibri"/>
              </a:rPr>
              <a:t> </a:t>
            </a:r>
            <a:r>
              <a:rPr b="1" spc="-30" dirty="0">
                <a:solidFill>
                  <a:srgbClr val="118991"/>
                </a:solidFill>
                <a:latin typeface="Calibri"/>
                <a:cs typeface="Calibri"/>
              </a:rPr>
              <a:t>mole</a:t>
            </a:r>
            <a:endParaRPr dirty="0">
              <a:solidFill>
                <a:srgbClr val="118991"/>
              </a:solidFill>
              <a:latin typeface="Calibri"/>
              <a:cs typeface="Calibri"/>
            </a:endParaRPr>
          </a:p>
          <a:p>
            <a:pPr marR="635" algn="ctr">
              <a:lnSpc>
                <a:spcPct val="100000"/>
              </a:lnSpc>
            </a:pPr>
            <a:r>
              <a:rPr sz="2400" b="1" dirty="0">
                <a:latin typeface="Calibri"/>
                <a:cs typeface="Calibri"/>
              </a:rPr>
              <a:t>24 d</a:t>
            </a:r>
            <a:r>
              <a:rPr sz="2400" b="1" spc="5" dirty="0">
                <a:latin typeface="Calibri"/>
                <a:cs typeface="Calibri"/>
              </a:rPr>
              <a:t>m</a:t>
            </a:r>
            <a:r>
              <a:rPr sz="2400" b="1" baseline="25173" dirty="0">
                <a:latin typeface="Calibri"/>
                <a:cs typeface="Calibri"/>
              </a:rPr>
              <a:t>3</a:t>
            </a:r>
            <a:endParaRPr sz="2400" baseline="25173" dirty="0">
              <a:latin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370EB9-4162-A7CB-4DB6-529E208155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11" r="911"/>
          <a:stretch/>
        </p:blipFill>
        <p:spPr>
          <a:xfrm>
            <a:off x="831438" y="2371649"/>
            <a:ext cx="1362635" cy="178324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0F91BB6-FF8F-AE62-875D-8448B1A9F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02583" cy="56540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Room temperature and pressure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4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4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1" y="1351921"/>
            <a:ext cx="5741580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rgbClr val="009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Counting particles by mass: The mole</a:t>
            </a:r>
            <a:endParaRPr lang="en-GB" sz="2800" dirty="0">
              <a:solidFill>
                <a:srgbClr val="00999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Definitions</a:t>
            </a:r>
            <a:endParaRPr lang="en-GB" dirty="0"/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72114166-F255-D929-A4E3-2FC9C3B1DE67}"/>
              </a:ext>
            </a:extLst>
          </p:cNvPr>
          <p:cNvSpPr txBox="1"/>
          <p:nvPr/>
        </p:nvSpPr>
        <p:spPr>
          <a:xfrm>
            <a:off x="671218" y="1163914"/>
            <a:ext cx="8143085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800" b="1" spc="-5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sz="1800" b="1" spc="-4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lang="en-US" sz="1800" b="1" spc="-4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1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800" b="1"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spc="-40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en-US" sz="1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omic</a:t>
            </a:r>
            <a:r>
              <a:rPr lang="en-US" sz="1800" b="1"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spc="-20" dirty="0">
                <a:latin typeface="Calibri" panose="020F0502020204030204" pitchFamily="34" charset="0"/>
                <a:cs typeface="Calibri" panose="020F0502020204030204" pitchFamily="34" charset="0"/>
              </a:rPr>
              <a:t>mas</a:t>
            </a:r>
            <a:r>
              <a:rPr lang="en-US" sz="1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b="1"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800" b="1" i="1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800" b="1" baseline="-21072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8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  <a:r>
              <a:rPr lang="en-US" sz="1800" b="1"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spc="-10" dirty="0">
                <a:latin typeface="Calibri" panose="020F0502020204030204" pitchFamily="34" charset="0"/>
                <a:cs typeface="Calibri" panose="020F0502020204030204" pitchFamily="34" charset="0"/>
              </a:rPr>
              <a:t>the average mass</a:t>
            </a:r>
            <a:r>
              <a:rPr lang="en-US" sz="18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z="18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US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spc="-2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800"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800" spc="-10" dirty="0"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lang="en-US" sz="1800" spc="-6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800" spc="-10" dirty="0">
                <a:latin typeface="Calibri" panose="020F0502020204030204" pitchFamily="34" charset="0"/>
                <a:cs typeface="Calibri" panose="020F0502020204030204" pitchFamily="34" charset="0"/>
              </a:rPr>
              <a:t>ally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oc</a:t>
            </a:r>
            <a:r>
              <a:rPr lang="en-US" spc="-2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urring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is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pc="-20" dirty="0">
                <a:latin typeface="Calibri" panose="020F0502020204030204" pitchFamily="34" charset="0"/>
                <a:cs typeface="Calibri" panose="020F0502020204030204" pitchFamily="34" charset="0"/>
              </a:rPr>
              <a:t>pe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spc="-2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me</a:t>
            </a:r>
            <a:r>
              <a:rPr lang="en-US" spc="-4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spc="-4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lang="en-US" spc="-4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US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1/12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40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pc="-2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4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arbon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12.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id="{42827717-F236-D15A-CA82-DB22E81ACA28}"/>
              </a:ext>
            </a:extLst>
          </p:cNvPr>
          <p:cNvSpPr txBox="1"/>
          <p:nvPr/>
        </p:nvSpPr>
        <p:spPr>
          <a:xfrm>
            <a:off x="670708" y="2907168"/>
            <a:ext cx="8299676" cy="1982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81915"/>
            <a:r>
              <a:rPr b="1" spc="-5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b="1" spc="-15" dirty="0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b="1" spc="-4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b="1" spc="-1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b="1" spc="-4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b="1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b="1"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="1" spc="-45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b="1" spc="-15" dirty="0">
                <a:latin typeface="Calibri" panose="020F0502020204030204" pitchFamily="34" charset="0"/>
                <a:cs typeface="Calibri" panose="020F0502020204030204" pitchFamily="34" charset="0"/>
              </a:rPr>
              <a:t>ormula</a:t>
            </a:r>
            <a:r>
              <a:rPr b="1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="1" spc="-20" dirty="0"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  <a:r>
              <a:rPr lang="en-US" b="1" spc="-2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b="1"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if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2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ompound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nt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ains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ions,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65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rmula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pc="-35" dirty="0">
                <a:latin typeface="Calibri" panose="020F0502020204030204" pitchFamily="34" charset="0"/>
                <a:cs typeface="Calibri" panose="020F0502020204030204" pitchFamily="34" charset="0"/>
              </a:rPr>
              <a:t>average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5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rmula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uni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of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arbo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n-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12.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>
              <a:spcBef>
                <a:spcPts val="1325"/>
              </a:spcBef>
            </a:pP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b="1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="1" spc="-20" dirty="0">
                <a:latin typeface="Calibri" panose="020F0502020204030204" pitchFamily="34" charset="0"/>
                <a:cs typeface="Calibri" panose="020F0502020204030204" pitchFamily="34" charset="0"/>
              </a:rPr>
              <a:t>mol</a:t>
            </a:r>
            <a:r>
              <a:rPr b="1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b="1"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uni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 of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am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pc="-4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bs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ance.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20" dirty="0">
                <a:latin typeface="Calibri" panose="020F0502020204030204" pitchFamily="34" charset="0"/>
                <a:cs typeface="Calibri" panose="020F0502020204030204" pitchFamily="34" charset="0"/>
              </a:rPr>
              <a:t>The amount of substance that contains the Avogadro constant (6.02 × 10</a:t>
            </a:r>
            <a:r>
              <a:rPr lang="en-US" spc="-2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r>
              <a:rPr lang="en-US" spc="-20" dirty="0">
                <a:latin typeface="Calibri" panose="020F0502020204030204" pitchFamily="34" charset="0"/>
                <a:cs typeface="Calibri" panose="020F0502020204030204" pitchFamily="34" charset="0"/>
              </a:rPr>
              <a:t>) of particles (atoms, ions, molecules, etc.).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39"/>
              </a:spcBef>
            </a:pPr>
            <a:endParaRPr lang="en-IN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/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How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spc="-5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th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in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aseline="24904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if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t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each C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/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1.9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pc="-2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 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pc="-7" baseline="24904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spc="7" baseline="24904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r>
              <a:rPr spc="225" baseline="24904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157062D7-E2DE-365E-C196-77B9C7C5E533}"/>
              </a:ext>
            </a:extLst>
          </p:cNvPr>
          <p:cNvSpPr txBox="1"/>
          <p:nvPr/>
        </p:nvSpPr>
        <p:spPr>
          <a:xfrm>
            <a:off x="670708" y="5118896"/>
            <a:ext cx="140093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41300" algn="l"/>
              </a:tabLst>
            </a:pP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6.02</a:t>
            </a:r>
            <a:r>
              <a:rPr lang="en-IN" spc="-2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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baseline="24904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baseline="24904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D5A88044-B156-BB1C-651C-483DF40F3478}"/>
              </a:ext>
            </a:extLst>
          </p:cNvPr>
          <p:cNvSpPr txBox="1"/>
          <p:nvPr/>
        </p:nvSpPr>
        <p:spPr>
          <a:xfrm>
            <a:off x="2511894" y="5419363"/>
            <a:ext cx="3527169" cy="3847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165100">
              <a:lnSpc>
                <a:spcPct val="100000"/>
              </a:lnSpc>
            </a:pPr>
            <a:r>
              <a:rPr lang="en-IN" sz="2500" b="1" dirty="0">
                <a:solidFill>
                  <a:srgbClr val="11899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Avogadro constant</a:t>
            </a:r>
            <a:endParaRPr lang="en-IN" sz="2500" dirty="0">
              <a:solidFill>
                <a:srgbClr val="11899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bject 12">
            <a:extLst>
              <a:ext uri="{FF2B5EF4-FFF2-40B4-BE49-F238E27FC236}">
                <a16:creationId xmlns:a16="http://schemas.microsoft.com/office/drawing/2014/main" id="{DAF4DF52-2365-930D-7502-EFA45376FFA9}"/>
              </a:ext>
            </a:extLst>
          </p:cNvPr>
          <p:cNvSpPr/>
          <p:nvPr/>
        </p:nvSpPr>
        <p:spPr>
          <a:xfrm>
            <a:off x="1913026" y="5169359"/>
            <a:ext cx="721417" cy="457834"/>
          </a:xfrm>
          <a:custGeom>
            <a:avLst/>
            <a:gdLst/>
            <a:ahLst/>
            <a:cxnLst/>
            <a:rect l="l" t="t" r="r" b="b"/>
            <a:pathLst>
              <a:path w="714375" h="457834">
                <a:moveTo>
                  <a:pt x="499400" y="370625"/>
                </a:moveTo>
                <a:lnTo>
                  <a:pt x="459613" y="435610"/>
                </a:lnTo>
                <a:lnTo>
                  <a:pt x="714248" y="457441"/>
                </a:lnTo>
                <a:lnTo>
                  <a:pt x="672487" y="390499"/>
                </a:lnTo>
                <a:lnTo>
                  <a:pt x="531876" y="390499"/>
                </a:lnTo>
                <a:lnTo>
                  <a:pt x="499400" y="370625"/>
                </a:lnTo>
                <a:close/>
              </a:path>
              <a:path w="714375" h="457834">
                <a:moveTo>
                  <a:pt x="539218" y="305589"/>
                </a:moveTo>
                <a:lnTo>
                  <a:pt x="499400" y="370625"/>
                </a:lnTo>
                <a:lnTo>
                  <a:pt x="531876" y="390499"/>
                </a:lnTo>
                <a:lnTo>
                  <a:pt x="571754" y="325501"/>
                </a:lnTo>
                <a:lnTo>
                  <a:pt x="539218" y="305589"/>
                </a:lnTo>
                <a:close/>
              </a:path>
              <a:path w="714375" h="457834">
                <a:moveTo>
                  <a:pt x="578993" y="240626"/>
                </a:moveTo>
                <a:lnTo>
                  <a:pt x="539218" y="305589"/>
                </a:lnTo>
                <a:lnTo>
                  <a:pt x="571754" y="325501"/>
                </a:lnTo>
                <a:lnTo>
                  <a:pt x="531876" y="390499"/>
                </a:lnTo>
                <a:lnTo>
                  <a:pt x="672487" y="390499"/>
                </a:lnTo>
                <a:lnTo>
                  <a:pt x="578993" y="240626"/>
                </a:lnTo>
                <a:close/>
              </a:path>
              <a:path w="714375" h="457834">
                <a:moveTo>
                  <a:pt x="39878" y="0"/>
                </a:moveTo>
                <a:lnTo>
                  <a:pt x="0" y="64998"/>
                </a:lnTo>
                <a:lnTo>
                  <a:pt x="499400" y="370625"/>
                </a:lnTo>
                <a:lnTo>
                  <a:pt x="539218" y="305589"/>
                </a:lnTo>
                <a:lnTo>
                  <a:pt x="3987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2000"/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4615E69D-5B17-5EB3-5A12-EB779DEFAE3A}"/>
              </a:ext>
            </a:extLst>
          </p:cNvPr>
          <p:cNvSpPr txBox="1"/>
          <p:nvPr/>
        </p:nvSpPr>
        <p:spPr>
          <a:xfrm>
            <a:off x="670708" y="1925060"/>
            <a:ext cx="7984975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871595" algn="l"/>
              </a:tabLst>
            </a:pPr>
            <a:r>
              <a:rPr b="1" spc="-5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b="1" spc="-15" dirty="0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b="1" spc="-4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b="1" spc="-1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b="1" spc="-4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b="1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b="1"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="1" spc="-20" dirty="0">
                <a:latin typeface="Calibri" panose="020F0502020204030204" pitchFamily="34" charset="0"/>
                <a:cs typeface="Calibri" panose="020F0502020204030204" pitchFamily="34" charset="0"/>
              </a:rPr>
              <a:t>mole</a:t>
            </a:r>
            <a:r>
              <a:rPr b="1" spc="-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b="1" spc="-10" dirty="0">
                <a:latin typeface="Calibri" panose="020F0502020204030204" pitchFamily="34" charset="0"/>
                <a:cs typeface="Calibri" panose="020F0502020204030204" pitchFamily="34" charset="0"/>
              </a:rPr>
              <a:t>ular</a:t>
            </a:r>
            <a:r>
              <a:rPr b="1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="1" spc="-20" dirty="0">
                <a:latin typeface="Calibri" panose="020F0502020204030204" pitchFamily="34" charset="0"/>
                <a:cs typeface="Calibri" panose="020F0502020204030204" pitchFamily="34" charset="0"/>
              </a:rPr>
              <a:t>mas</a:t>
            </a:r>
            <a:r>
              <a:rPr b="1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b="1"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="1" spc="-1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b="1" i="1" spc="-25" dirty="0" err="1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b="1" baseline="-21072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b="1" spc="-1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b="1" spc="-1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b="1"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pc="-10" dirty="0">
                <a:latin typeface="Calibri" panose="020F0502020204030204" pitchFamily="34" charset="0"/>
                <a:cs typeface="Calibri" panose="020F0502020204030204" pitchFamily="34" charset="0"/>
              </a:rPr>
              <a:t>the average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molecule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US" spc="-4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mp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pc="-20" dirty="0">
                <a:latin typeface="Calibri" panose="020F0502020204030204" pitchFamily="34" charset="0"/>
                <a:cs typeface="Calibri" panose="020F0502020204030204" pitchFamily="34" charset="0"/>
              </a:rPr>
              <a:t>un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spc="-4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lang="en-US" spc="-35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4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US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1/12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2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pc="-4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pc="-2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4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arbo</a:t>
            </a:r>
            <a:r>
              <a:rPr lang="en-US" spc="-15" dirty="0">
                <a:latin typeface="Calibri" panose="020F0502020204030204" pitchFamily="34" charset="0"/>
                <a:cs typeface="Calibri" panose="020F0502020204030204" pitchFamily="34" charset="0"/>
              </a:rPr>
              <a:t>n-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12; </a:t>
            </a:r>
            <a:r>
              <a:rPr lang="en-US" i="1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pc="-1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 is the sum of the relative atomic masses for the individual atoms making up a molecule.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6"/>
            <a:ext cx="8389317" cy="222625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The relationship between the number of moles</a:t>
            </a:r>
            <a:br>
              <a:rPr lang="en-US" dirty="0"/>
            </a:br>
            <a:r>
              <a:rPr lang="en-US" dirty="0"/>
              <a:t>and the number of particles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B00AB5-B715-104B-29CF-9B9A2608747B}"/>
              </a:ext>
            </a:extLst>
          </p:cNvPr>
          <p:cNvSpPr txBox="1"/>
          <p:nvPr/>
        </p:nvSpPr>
        <p:spPr>
          <a:xfrm>
            <a:off x="2186748" y="5031016"/>
            <a:ext cx="477050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4.1</a:t>
            </a: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relationship between the number of moles</a:t>
            </a:r>
            <a:b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and the number of particles.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49B1B0-2AA6-CB4B-8EE5-EF5E7C150E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40564" y="1617154"/>
            <a:ext cx="3694921" cy="3204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118949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The relationship between the mass of a substance, the amount in mol and molar mass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B72A8B-4254-1565-49FC-87566978E198}"/>
              </a:ext>
            </a:extLst>
          </p:cNvPr>
          <p:cNvSpPr txBox="1"/>
          <p:nvPr/>
        </p:nvSpPr>
        <p:spPr>
          <a:xfrm>
            <a:off x="1907905" y="5556648"/>
            <a:ext cx="518013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4.2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relationship between the mass of a substance,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 amount in mol and the molar mass.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DF508D79-FAAC-82E3-EAA7-6457479DC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636" y="1623542"/>
            <a:ext cx="4432674" cy="383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7017716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Percentage composition of a compound</a:t>
            </a:r>
            <a:endParaRPr lang="en-GB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ECEC775-EB4A-7842-4DD5-C729DBC1D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708" y="3233736"/>
            <a:ext cx="94212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63336E8-F94E-119C-FC9F-BD03002D6D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497847"/>
              </p:ext>
            </p:extLst>
          </p:nvPr>
        </p:nvGraphicFramePr>
        <p:xfrm>
          <a:off x="878361" y="1563461"/>
          <a:ext cx="6602412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267080" imgH="545760" progId="Equation.DSMT4">
                  <p:embed/>
                </p:oleObj>
              </mc:Choice>
              <mc:Fallback>
                <p:oleObj name="Equation" r:id="rId3" imgW="4267080" imgH="5457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8361" y="1563461"/>
                        <a:ext cx="6602412" cy="836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02583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Definitions</a:t>
            </a:r>
            <a:endParaRPr lang="en-GB" dirty="0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C708AFD1-92C0-A327-691E-92EA48709534}"/>
              </a:ext>
            </a:extLst>
          </p:cNvPr>
          <p:cNvSpPr txBox="1"/>
          <p:nvPr/>
        </p:nvSpPr>
        <p:spPr>
          <a:xfrm>
            <a:off x="806547" y="1203604"/>
            <a:ext cx="7898913" cy="15190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dirty="0">
                <a:cs typeface="Calibri" panose="020F0502020204030204" pitchFamily="34" charset="0"/>
              </a:rPr>
              <a:t>Empi</a:t>
            </a: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ri</a:t>
            </a:r>
            <a:r>
              <a:rPr b="1" spc="-1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b="1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="1" spc="-35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ormul</a:t>
            </a:r>
            <a:r>
              <a:rPr b="1" spc="-1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b="1" spc="-1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b="1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ple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whole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mber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tio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ts</a:t>
            </a:r>
            <a:r>
              <a:rPr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a compound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2700" marR="5080">
              <a:lnSpc>
                <a:spcPts val="2160"/>
              </a:lnSpc>
              <a:spcBef>
                <a:spcPts val="1030"/>
              </a:spcBef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Molecular</a:t>
            </a:r>
            <a:r>
              <a:rPr b="1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="1" spc="-35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ormul</a:t>
            </a:r>
            <a:r>
              <a:rPr b="1" spc="-1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b="1" spc="-1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the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mber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each ele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 mo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ecule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ompou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  <a:t>; the molecular formula is a multiple of the </a:t>
            </a:r>
            <a:b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  <a:t>empirical formula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DEE11F-EF9F-6523-5D0E-647C288B6B8C}"/>
              </a:ext>
            </a:extLst>
          </p:cNvPr>
          <p:cNvSpPr txBox="1"/>
          <p:nvPr/>
        </p:nvSpPr>
        <p:spPr>
          <a:xfrm>
            <a:off x="1530206" y="4646803"/>
            <a:ext cx="476053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4.3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Examples of empirical and molecular formulas.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picture containing text, clock, sign, gauge&#10;&#10;Description automatically generated">
            <a:extLst>
              <a:ext uri="{FF2B5EF4-FFF2-40B4-BE49-F238E27FC236}">
                <a16:creationId xmlns:a16="http://schemas.microsoft.com/office/drawing/2014/main" id="{A9630CD5-7286-C010-A464-A16E0FE5A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1" y="2853710"/>
            <a:ext cx="5661065" cy="1376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91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8006761" cy="119988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Calculating the empirical formula from the mass of the elements present in a compound</a:t>
            </a:r>
            <a:endParaRPr lang="en-GB" dirty="0"/>
          </a:p>
        </p:txBody>
      </p:sp>
      <p:graphicFrame>
        <p:nvGraphicFramePr>
          <p:cNvPr id="3" name="object 3">
            <a:extLst>
              <a:ext uri="{FF2B5EF4-FFF2-40B4-BE49-F238E27FC236}">
                <a16:creationId xmlns:a16="http://schemas.microsoft.com/office/drawing/2014/main" id="{FF3295E4-7408-5FDE-39A8-36AF99980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861001"/>
              </p:ext>
            </p:extLst>
          </p:nvPr>
        </p:nvGraphicFramePr>
        <p:xfrm>
          <a:off x="670707" y="2007383"/>
          <a:ext cx="7915990" cy="32550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3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3357">
                <a:tc>
                  <a:txBody>
                    <a:bodyPr/>
                    <a:lstStyle/>
                    <a:p>
                      <a:pPr marL="814705">
                        <a:lnSpc>
                          <a:spcPct val="100000"/>
                        </a:lnSpc>
                      </a:pP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25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eme</a:t>
                      </a:r>
                      <a:r>
                        <a:rPr sz="25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11899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356">
                <a:tc>
                  <a:txBody>
                    <a:bodyPr/>
                    <a:lstStyle/>
                    <a:p>
                      <a:pPr marL="876935">
                        <a:lnSpc>
                          <a:spcPct val="100000"/>
                        </a:lnSpc>
                      </a:pP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Mass</a:t>
                      </a:r>
                      <a:r>
                        <a:rPr lang="en-US"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11899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357"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÷</a:t>
                      </a:r>
                      <a:r>
                        <a:rPr lang="en-US"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500" i="1" spc="-5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2500" baseline="-2102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endParaRPr sz="2500" baseline="-2102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11899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 baseline="-2102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 baseline="-2102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2500" baseline="-2102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034"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Numb</a:t>
                      </a:r>
                      <a:r>
                        <a:rPr sz="25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2500" spc="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moles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11899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4946">
                <a:tc>
                  <a:txBody>
                    <a:bodyPr/>
                    <a:lstStyle/>
                    <a:p>
                      <a:pPr marL="798195" marR="140970" indent="-657225">
                        <a:lnSpc>
                          <a:spcPct val="100000"/>
                        </a:lnSpc>
                      </a:pP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÷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smal</a:t>
                      </a:r>
                      <a:r>
                        <a:rPr sz="25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</a:t>
                      </a: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2500" spc="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</a:t>
                      </a:r>
                      <a:r>
                        <a:rPr sz="25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 o</a:t>
                      </a: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</a:t>
                      </a:r>
                      <a:r>
                        <a:rPr sz="25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500" spc="-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les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11899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00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</a:t>
                      </a:r>
                      <a:r>
                        <a:rPr sz="25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2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11899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98C1C5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1684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941447" cy="144248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The relationship between the concentration of the solute, the number of moles of the solute and the volume of the solution</a:t>
            </a:r>
            <a:endParaRPr lang="en-GB"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01BF1FE6-CF67-4ABC-D08A-142E5E2D64D0}"/>
              </a:ext>
            </a:extLst>
          </p:cNvPr>
          <p:cNvSpPr txBox="1"/>
          <p:nvPr/>
        </p:nvSpPr>
        <p:spPr>
          <a:xfrm>
            <a:off x="767124" y="2047727"/>
            <a:ext cx="3899143" cy="2663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latin typeface="Calibri"/>
                <a:cs typeface="Calibri"/>
              </a:rPr>
              <a:t>Solu</a:t>
            </a:r>
            <a:r>
              <a:rPr sz="2000" b="1" spc="-45" dirty="0">
                <a:latin typeface="Calibri"/>
                <a:cs typeface="Calibri"/>
              </a:rPr>
              <a:t>t</a:t>
            </a:r>
            <a:r>
              <a:rPr sz="2000" b="1" spc="-20" dirty="0">
                <a:latin typeface="Calibri"/>
                <a:cs typeface="Calibri"/>
              </a:rPr>
              <a:t>e</a:t>
            </a:r>
            <a:r>
              <a:rPr lang="en-US" sz="2000" b="1" spc="-20" dirty="0">
                <a:latin typeface="Calibri"/>
                <a:cs typeface="Calibri"/>
              </a:rPr>
              <a:t>: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a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su</a:t>
            </a:r>
            <a:r>
              <a:rPr sz="2000" spc="-30" dirty="0">
                <a:latin typeface="Calibri"/>
                <a:cs typeface="Calibri"/>
              </a:rPr>
              <a:t>bs</a:t>
            </a:r>
            <a:r>
              <a:rPr sz="2000" spc="-40" dirty="0">
                <a:latin typeface="Calibri"/>
                <a:cs typeface="Calibri"/>
              </a:rPr>
              <a:t>t</a:t>
            </a:r>
            <a:r>
              <a:rPr sz="2000" spc="-15" dirty="0">
                <a:latin typeface="Calibri"/>
                <a:cs typeface="Calibri"/>
              </a:rPr>
              <a:t>ance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lang="en-US" sz="2000" spc="-15" dirty="0">
                <a:latin typeface="Calibri"/>
                <a:cs typeface="Calibri"/>
              </a:rPr>
              <a:t>that is dissolved in another (the solvent) to form </a:t>
            </a:r>
            <a:br>
              <a:rPr lang="en-US" sz="2000" spc="-15" dirty="0">
                <a:latin typeface="Calibri"/>
                <a:cs typeface="Calibri"/>
              </a:rPr>
            </a:br>
            <a:r>
              <a:rPr lang="en-US" sz="2000" spc="-15" dirty="0">
                <a:latin typeface="Calibri"/>
                <a:cs typeface="Calibri"/>
              </a:rPr>
              <a:t>a solution.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ct val="80100"/>
              </a:lnSpc>
              <a:spcBef>
                <a:spcPts val="990"/>
              </a:spcBef>
            </a:pPr>
            <a:r>
              <a:rPr sz="2000" b="1" spc="-10" dirty="0">
                <a:latin typeface="Calibri"/>
                <a:cs typeface="Calibri"/>
              </a:rPr>
              <a:t>Sol</a:t>
            </a:r>
            <a:r>
              <a:rPr sz="2000" b="1" spc="-35" dirty="0">
                <a:latin typeface="Calibri"/>
                <a:cs typeface="Calibri"/>
              </a:rPr>
              <a:t>v</a:t>
            </a:r>
            <a:r>
              <a:rPr sz="2000" b="1" spc="-20" dirty="0">
                <a:latin typeface="Calibri"/>
                <a:cs typeface="Calibri"/>
              </a:rPr>
              <a:t>e</a:t>
            </a:r>
            <a:r>
              <a:rPr sz="2000" b="1" spc="-45" dirty="0">
                <a:latin typeface="Calibri"/>
                <a:cs typeface="Calibri"/>
              </a:rPr>
              <a:t>n</a:t>
            </a:r>
            <a:r>
              <a:rPr sz="2000" b="1" spc="-10" dirty="0">
                <a:latin typeface="Calibri"/>
                <a:cs typeface="Calibri"/>
              </a:rPr>
              <a:t>t</a:t>
            </a:r>
            <a:r>
              <a:rPr lang="en-US" sz="2000" b="1" spc="-10" dirty="0">
                <a:latin typeface="Calibri"/>
                <a:cs typeface="Calibri"/>
              </a:rPr>
              <a:t>: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lang="en-US" sz="2000" spc="-15" dirty="0">
                <a:latin typeface="Calibri"/>
                <a:cs typeface="Calibri"/>
              </a:rPr>
              <a:t>a substance that dissolves another substance (the solute); the solvent should be present in excess </a:t>
            </a:r>
            <a:br>
              <a:rPr lang="en-US" sz="2000" spc="-15" dirty="0">
                <a:latin typeface="Calibri"/>
                <a:cs typeface="Calibri"/>
              </a:rPr>
            </a:br>
            <a:r>
              <a:rPr lang="en-US" sz="2000" spc="-15" dirty="0">
                <a:latin typeface="Calibri"/>
                <a:cs typeface="Calibri"/>
              </a:rPr>
              <a:t>of the solute.</a:t>
            </a:r>
            <a:endParaRPr sz="2000" dirty="0">
              <a:latin typeface="Calibri"/>
              <a:cs typeface="Calibri"/>
            </a:endParaRPr>
          </a:p>
          <a:p>
            <a:pPr marL="12700" marR="209550">
              <a:lnSpc>
                <a:spcPct val="80000"/>
              </a:lnSpc>
              <a:spcBef>
                <a:spcPts val="1005"/>
              </a:spcBef>
            </a:pPr>
            <a:r>
              <a:rPr sz="2000" b="1" spc="-10" dirty="0">
                <a:latin typeface="Calibri"/>
                <a:cs typeface="Calibri"/>
              </a:rPr>
              <a:t>Solu</a:t>
            </a:r>
            <a:r>
              <a:rPr sz="2000" b="1" spc="-20" dirty="0">
                <a:latin typeface="Calibri"/>
                <a:cs typeface="Calibri"/>
              </a:rPr>
              <a:t>t</a:t>
            </a:r>
            <a:r>
              <a:rPr sz="2000" b="1" spc="-10" dirty="0">
                <a:latin typeface="Calibri"/>
                <a:cs typeface="Calibri"/>
              </a:rPr>
              <a:t>io</a:t>
            </a:r>
            <a:r>
              <a:rPr sz="2000" b="1" spc="-25" dirty="0">
                <a:latin typeface="Calibri"/>
                <a:cs typeface="Calibri"/>
              </a:rPr>
              <a:t>n</a:t>
            </a:r>
            <a:r>
              <a:rPr lang="en-IN" sz="2000" b="1" spc="-25" dirty="0">
                <a:latin typeface="Calibri"/>
                <a:cs typeface="Calibri"/>
              </a:rPr>
              <a:t>:</a:t>
            </a:r>
            <a:r>
              <a:rPr lang="en-IN" sz="2000" spc="-25" dirty="0">
                <a:latin typeface="Calibri"/>
                <a:cs typeface="Calibri"/>
              </a:rPr>
              <a:t> a mixture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lang="en-IN" sz="2000" spc="-15" dirty="0">
                <a:latin typeface="Calibri"/>
                <a:cs typeface="Calibri"/>
              </a:rPr>
              <a:t>that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is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60" dirty="0">
                <a:latin typeface="Calibri"/>
                <a:cs typeface="Calibri"/>
              </a:rPr>
              <a:t>f</a:t>
            </a:r>
            <a:r>
              <a:rPr sz="2000" spc="-15" dirty="0">
                <a:latin typeface="Calibri"/>
                <a:cs typeface="Calibri"/>
              </a:rPr>
              <a:t>ormed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when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a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s</a:t>
            </a:r>
            <a:r>
              <a:rPr sz="2000" spc="-10" dirty="0">
                <a:latin typeface="Calibri"/>
                <a:cs typeface="Calibri"/>
              </a:rPr>
              <a:t>olu</a:t>
            </a:r>
            <a:r>
              <a:rPr sz="2000" spc="-45" dirty="0">
                <a:latin typeface="Calibri"/>
                <a:cs typeface="Calibri"/>
              </a:rPr>
              <a:t>t</a:t>
            </a:r>
            <a:r>
              <a:rPr sz="2000" spc="-15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di</a:t>
            </a:r>
            <a:r>
              <a:rPr sz="2000" spc="-5" dirty="0">
                <a:latin typeface="Calibri"/>
                <a:cs typeface="Calibri"/>
              </a:rPr>
              <a:t>s</a:t>
            </a:r>
            <a:r>
              <a:rPr sz="2000" spc="-15" dirty="0">
                <a:latin typeface="Calibri"/>
                <a:cs typeface="Calibri"/>
              </a:rPr>
              <a:t>s</a:t>
            </a:r>
            <a:r>
              <a:rPr sz="2000" spc="-10" dirty="0">
                <a:latin typeface="Calibri"/>
                <a:cs typeface="Calibri"/>
              </a:rPr>
              <a:t>o</a:t>
            </a:r>
            <a:r>
              <a:rPr sz="2000" spc="-5" dirty="0">
                <a:latin typeface="Calibri"/>
                <a:cs typeface="Calibri"/>
              </a:rPr>
              <a:t>l</a:t>
            </a:r>
            <a:r>
              <a:rPr sz="2000" spc="-35" dirty="0">
                <a:latin typeface="Calibri"/>
                <a:cs typeface="Calibri"/>
              </a:rPr>
              <a:t>v</a:t>
            </a:r>
            <a:r>
              <a:rPr sz="2000" spc="-10" dirty="0">
                <a:latin typeface="Calibri"/>
                <a:cs typeface="Calibri"/>
              </a:rPr>
              <a:t>es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in </a:t>
            </a:r>
            <a:r>
              <a:rPr sz="2000" spc="-15" dirty="0">
                <a:latin typeface="Calibri"/>
                <a:cs typeface="Calibri"/>
              </a:rPr>
              <a:t>a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s</a:t>
            </a:r>
            <a:r>
              <a:rPr sz="2000" spc="-10" dirty="0">
                <a:latin typeface="Calibri"/>
                <a:cs typeface="Calibri"/>
              </a:rPr>
              <a:t>o</a:t>
            </a:r>
            <a:r>
              <a:rPr sz="2000" spc="-5" dirty="0">
                <a:latin typeface="Calibri"/>
                <a:cs typeface="Calibri"/>
              </a:rPr>
              <a:t>l</a:t>
            </a:r>
            <a:r>
              <a:rPr sz="2000" spc="-35" dirty="0">
                <a:latin typeface="Calibri"/>
                <a:cs typeface="Calibri"/>
              </a:rPr>
              <a:t>v</a:t>
            </a:r>
            <a:r>
              <a:rPr sz="2000" spc="-15" dirty="0">
                <a:latin typeface="Calibri"/>
                <a:cs typeface="Calibri"/>
              </a:rPr>
              <a:t>e</a:t>
            </a:r>
            <a:r>
              <a:rPr sz="2000" spc="-45" dirty="0">
                <a:latin typeface="Calibri"/>
                <a:cs typeface="Calibri"/>
              </a:rPr>
              <a:t>n</a:t>
            </a:r>
            <a:r>
              <a:rPr sz="2000" spc="-10" dirty="0">
                <a:latin typeface="Calibri"/>
                <a:cs typeface="Calibri"/>
              </a:rPr>
              <a:t>t.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30D914-A4AC-290B-81F1-F9C866846624}"/>
              </a:ext>
            </a:extLst>
          </p:cNvPr>
          <p:cNvSpPr txBox="1"/>
          <p:nvPr/>
        </p:nvSpPr>
        <p:spPr>
          <a:xfrm>
            <a:off x="4835950" y="4593514"/>
            <a:ext cx="304485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4.4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The relationship between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concentration, number of moles and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volume of solution.</a:t>
            </a:r>
            <a:endParaRPr lang="en-IN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6C2FC6EE-FA99-27EF-1A9B-094FF6028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228" y="2133864"/>
            <a:ext cx="2652302" cy="229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75153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E50F1F-0FC7-4FC3-9303-51E6501D69D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3707</TotalTime>
  <Words>541</Words>
  <Application>Microsoft Office PowerPoint</Application>
  <PresentationFormat>On-screen Show (4:3)</PresentationFormat>
  <Paragraphs>69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Equation</vt:lpstr>
      <vt:lpstr>PowerPoint Presentation</vt:lpstr>
      <vt:lpstr>Chapter 4</vt:lpstr>
      <vt:lpstr>Definitions</vt:lpstr>
      <vt:lpstr>The relationship between the number of moles and the number of particles</vt:lpstr>
      <vt:lpstr>The relationship between the mass of a substance, the amount in mol and molar mass</vt:lpstr>
      <vt:lpstr>Percentage composition of a compound</vt:lpstr>
      <vt:lpstr>Definitions</vt:lpstr>
      <vt:lpstr>Calculating the empirical formula from the mass of the elements present in a compound</vt:lpstr>
      <vt:lpstr>The relationship between the concentration of the solute, the number of moles of the solute and the volume of the solution</vt:lpstr>
      <vt:lpstr>Make a serial dilution</vt:lpstr>
      <vt:lpstr>Room temperature and pressure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384</cp:revision>
  <dcterms:created xsi:type="dcterms:W3CDTF">2018-09-19T08:27:40Z</dcterms:created>
  <dcterms:modified xsi:type="dcterms:W3CDTF">2023-08-24T12:20:10Z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