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6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4C8"/>
    <a:srgbClr val="118991"/>
    <a:srgbClr val="CCCCFF"/>
    <a:srgbClr val="FFFFCC"/>
    <a:srgbClr val="66FFFF"/>
    <a:srgbClr val="FFFF66"/>
    <a:srgbClr val="9966FF"/>
    <a:srgbClr val="00929F"/>
    <a:srgbClr val="42969F"/>
    <a:srgbClr val="5A9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4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FE163E-7423-F7D8-3A94-1200410FAE26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15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Entropy and spontaneity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Entropy</a:t>
            </a:r>
            <a:endParaRPr lang="en-GB" dirty="0"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CDBEEBF5-4DE0-8066-2721-2AC12124346C}"/>
              </a:ext>
            </a:extLst>
          </p:cNvPr>
          <p:cNvSpPr txBox="1"/>
          <p:nvPr/>
        </p:nvSpPr>
        <p:spPr>
          <a:xfrm>
            <a:off x="722572" y="1181938"/>
            <a:ext cx="8048203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b="1" spc="-10" dirty="0">
                <a:latin typeface="Calibri" panose="020F0502020204030204" pitchFamily="34" charset="0"/>
                <a:cs typeface="Calibri" panose="020F0502020204030204" pitchFamily="34" charset="0"/>
              </a:rPr>
              <a:t>Entropy (</a:t>
            </a:r>
            <a:r>
              <a:rPr lang="en-US" b="1" i="1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b="1" spc="-1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a measure of the disorder of a system (how the matter is dispersed / distributed) or how the available energy is distributed among the particles. Standard entropy (</a:t>
            </a:r>
            <a:r>
              <a:rPr lang="en-US" i="1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) is the entropy of a substance at 100 kPa and 298.15 K; units are J K</a:t>
            </a:r>
            <a:r>
              <a:rPr lang="en-US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–1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mol</a:t>
            </a:r>
            <a:r>
              <a:rPr lang="en-US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–1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. Δ</a:t>
            </a:r>
            <a:r>
              <a:rPr lang="en-US" i="1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is the entropy change under standard conditions – a positive value indicates an increase in entropy, i.e., the system is more disordered/the energy is more spread out (less concentrated).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3FC685-3BD2-A543-337D-E4B2879533C7}"/>
              </a:ext>
            </a:extLst>
          </p:cNvPr>
          <p:cNvSpPr txBox="1"/>
          <p:nvPr/>
        </p:nvSpPr>
        <p:spPr>
          <a:xfrm>
            <a:off x="722572" y="5693176"/>
            <a:ext cx="78657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15.1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In a solid, the particles vibrate about mean positions; in a liquid, the particles move around each other; in a gas, the particles move at high speeds in all directions.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hart, bubble chart&#10;&#10;Description automatically generated">
            <a:extLst>
              <a:ext uri="{FF2B5EF4-FFF2-40B4-BE49-F238E27FC236}">
                <a16:creationId xmlns:a16="http://schemas.microsoft.com/office/drawing/2014/main" id="{1AADDBED-44BD-E6C6-D154-1971E739F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60" y="2939740"/>
            <a:ext cx="6308212" cy="265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Working out entropy of reactions</a:t>
            </a:r>
            <a:endParaRPr lang="en-GB" dirty="0"/>
          </a:p>
        </p:txBody>
      </p:sp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C564E7CA-E532-1509-E0D5-5A910E22F2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76404"/>
              </p:ext>
            </p:extLst>
          </p:nvPr>
        </p:nvGraphicFramePr>
        <p:xfrm>
          <a:off x="670707" y="1185776"/>
          <a:ext cx="7932116" cy="4160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7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26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64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eaction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ntropy</a:t>
                      </a:r>
                      <a:endParaRPr sz="16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∆</a:t>
                      </a:r>
                      <a:r>
                        <a:rPr sz="1600" b="1" i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b="1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16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planation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8C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5826"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US"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lang="en-IN"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lang="en-IN"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–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marR="62230" algn="l">
                        <a:lnSpc>
                          <a:spcPct val="100000"/>
                        </a:lnSpc>
                      </a:pPr>
                      <a:r>
                        <a:rPr sz="1600" spc="-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600" spc="-9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10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1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spc="-1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ft-ha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sz="1600" spc="-9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</a:t>
                      </a:r>
                      <a:r>
                        <a:rPr sz="1600" spc="-9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nv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sz="1600" spc="-1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into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moles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1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1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sz="1600" spc="-1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hand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ide;</a:t>
                      </a:r>
                      <a:r>
                        <a:rPr sz="1600" spc="-10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600" spc="-1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r>
                        <a:rPr sz="1600" spc="-10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600" spc="-9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 of</a:t>
                      </a:r>
                      <a:r>
                        <a:rPr sz="1600" spc="-1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600" spc="-1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1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is</a:t>
                      </a:r>
                      <a:r>
                        <a:rPr sz="1600" spc="-1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600" spc="-1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600" spc="-1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der;</a:t>
                      </a:r>
                      <a:r>
                        <a:rPr sz="1600" spc="-1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5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sz="1600" spc="-15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600" spc="-1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ene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gy 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rib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sz="16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6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ew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7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r>
                        <a:rPr sz="16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600" spc="-1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6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600" spc="-8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ducts.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262"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(s)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kern="1200" dirty="0">
                          <a:solidFill>
                            <a:srgbClr val="221F1F"/>
                          </a:solidFill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CaO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(s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US"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IN"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IN"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endParaRPr lang="en-IN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sz="16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marR="118110" algn="l">
                        <a:lnSpc>
                          <a:spcPct val="100000"/>
                        </a:lnSpc>
                      </a:pP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mes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sol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 and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as;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 in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 an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 in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</a:t>
                      </a:r>
                      <a:r>
                        <a:rPr sz="1600" spc="-1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638"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 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1600" spc="5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kern="1200" dirty="0">
                          <a:solidFill>
                            <a:srgbClr val="221F1F"/>
                          </a:solidFill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US"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O(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lang="en-IN"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–</a:t>
                      </a:r>
                      <a:endParaRPr sz="16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marR="34925" algn="l">
                        <a:lnSpc>
                          <a:spcPct val="100000"/>
                        </a:lnSpc>
                      </a:pP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1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nv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ed</a:t>
                      </a:r>
                      <a:r>
                        <a:rPr sz="1600" spc="-1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into</a:t>
                      </a:r>
                      <a:r>
                        <a:rPr sz="1600" spc="-1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1600" spc="-114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as;</a:t>
                      </a:r>
                      <a:r>
                        <a:rPr sz="16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 in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moles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r>
                        <a:rPr sz="16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r>
                        <a:rPr sz="1600" spc="-7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IN"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sz="1600" spc="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600" spc="-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</a:t>
                      </a:r>
                      <a:r>
                        <a:rPr sz="1600" spc="-2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spc="-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der</a:t>
                      </a:r>
                      <a:r>
                        <a:rPr lang="en-US"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290"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kern="1200" dirty="0">
                          <a:solidFill>
                            <a:srgbClr val="221F1F"/>
                          </a:solidFill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→</a:t>
                      </a:r>
                      <a:r>
                        <a:rPr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US" sz="16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US" sz="1600" baseline="-250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r>
                        <a:rPr sz="1600" spc="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g)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lang="en-IN"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lang="en-IN"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IN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–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</a:pPr>
                      <a:r>
                        <a:rPr sz="16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6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moles</a:t>
                      </a:r>
                      <a:r>
                        <a:rPr sz="16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7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7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ed</a:t>
                      </a:r>
                      <a:r>
                        <a:rPr sz="16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into</a:t>
                      </a:r>
                      <a:r>
                        <a:rPr sz="16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600" spc="-6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</a:t>
                      </a:r>
                      <a:r>
                        <a:rPr sz="16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16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as;</a:t>
                      </a:r>
                      <a:r>
                        <a:rPr sz="1600" spc="-7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um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</a:t>
                      </a:r>
                      <a:r>
                        <a:rPr sz="16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moles</a:t>
                      </a:r>
                      <a:r>
                        <a:rPr sz="16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</a:t>
                      </a:r>
                      <a:r>
                        <a:rPr sz="1600" spc="-1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r>
                        <a:rPr sz="1600" spc="-5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r>
                        <a:rPr sz="16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</a:t>
                      </a:r>
                      <a:r>
                        <a:rPr sz="1600" spc="-7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dis</a:t>
                      </a:r>
                      <a:r>
                        <a:rPr sz="16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16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der</a:t>
                      </a:r>
                      <a:r>
                        <a:rPr lang="en-US" sz="16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Entropy calculations and Gibbs energy calculations</a:t>
            </a:r>
            <a:endParaRPr lang="en-GB" dirty="0"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30998ABD-2678-C61E-DA0E-7E3BFF44F3B8}"/>
              </a:ext>
            </a:extLst>
          </p:cNvPr>
          <p:cNvSpPr txBox="1"/>
          <p:nvPr/>
        </p:nvSpPr>
        <p:spPr>
          <a:xfrm>
            <a:off x="787031" y="1474153"/>
            <a:ext cx="6426317" cy="1410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ange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y of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od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cts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eac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ts</a:t>
            </a:r>
          </a:p>
          <a:p>
            <a:pPr>
              <a:lnSpc>
                <a:spcPct val="100000"/>
              </a:lnSpc>
            </a:pPr>
            <a:endParaRPr lang="en-IN" sz="2000"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95"/>
              </a:spcBef>
            </a:pPr>
            <a:r>
              <a:rPr lang="en-IN" sz="20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∆</a:t>
            </a:r>
            <a:r>
              <a:rPr sz="2000" b="1" i="1" kern="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r>
              <a:rPr sz="2000" b="1" i="1" spc="209" baseline="47008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baseline="13888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sz="2000" b="1" kern="0" dirty="0">
                <a:latin typeface="Calibri" panose="020F0502020204030204" pitchFamily="34" charset="0"/>
                <a:cs typeface="Calibri" panose="020F0502020204030204" pitchFamily="34" charset="0"/>
              </a:rPr>
              <a:t>∑</a:t>
            </a:r>
            <a:r>
              <a:rPr sz="2000" b="1" i="1" kern="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spc="-10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r>
              <a:rPr sz="2000" b="1" spc="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b="1" spc="-1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b="1" spc="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b="1" spc="1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uct</a:t>
            </a:r>
            <a:r>
              <a:rPr sz="2000" b="1" spc="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kern="0" dirty="0">
                <a:latin typeface="Calibri" panose="020F0502020204030204" pitchFamily="34" charset="0"/>
                <a:cs typeface="Calibri" panose="020F0502020204030204" pitchFamily="34" charset="0"/>
              </a:rPr>
              <a:t> −</a:t>
            </a:r>
            <a:r>
              <a:rPr lang="en-US" sz="2000" b="1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kern="0" dirty="0">
                <a:latin typeface="Calibri" panose="020F0502020204030204" pitchFamily="34" charset="0"/>
                <a:cs typeface="Calibri" panose="020F0502020204030204" pitchFamily="34" charset="0"/>
              </a:rPr>
              <a:t>∑</a:t>
            </a:r>
            <a:r>
              <a:rPr lang="en-IN" sz="2000" b="1" i="1" kern="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spc="-10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r>
              <a:rPr sz="2000" b="1" spc="-1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b="1" spc="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b="1" spc="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b="1" spc="-1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b="1" spc="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spc="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spc="-5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b="1" spc="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44CEA7FC-90A7-F01F-3606-78DD48BFD1AB}"/>
              </a:ext>
            </a:extLst>
          </p:cNvPr>
          <p:cNvSpPr txBox="1"/>
          <p:nvPr/>
        </p:nvSpPr>
        <p:spPr>
          <a:xfrm>
            <a:off x="787031" y="3310192"/>
            <a:ext cx="7600865" cy="19928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∆</a:t>
            </a:r>
            <a:r>
              <a:rPr sz="2000" i="1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ed t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G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bbs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ene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spc="-14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2000" spc="-14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IN" sz="2000" spc="-140" dirty="0"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en-US" sz="2000" spc="-1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 f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ee ene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ange.</a:t>
            </a: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29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>
              <a:lnSpc>
                <a:spcPct val="100000"/>
              </a:lnSpc>
            </a:pP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ons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= 1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sz="2000" spc="-5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a),</a:t>
            </a:r>
            <a:r>
              <a:rPr sz="2000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∆</a:t>
            </a:r>
            <a:r>
              <a:rPr sz="2000" i="1" spc="1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1800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anda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d G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bb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ene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ange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2700" marR="5080">
              <a:lnSpc>
                <a:spcPct val="100000"/>
              </a:lnSpc>
            </a:pPr>
            <a:endParaRPr lang="en-IN" sz="2000" b="1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>
              <a:lnSpc>
                <a:spcPct val="100000"/>
              </a:lnSpc>
            </a:pPr>
            <a:r>
              <a:rPr sz="20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∆</a:t>
            </a:r>
            <a:r>
              <a:rPr sz="2000" b="1" i="1"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2000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 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sz="20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∆</a:t>
            </a:r>
            <a:r>
              <a:rPr sz="2000" b="1" i="1" spc="-1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2000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 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sz="20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i="1" spc="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∆</a:t>
            </a:r>
            <a:r>
              <a:rPr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spc="-1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Ө</a:t>
            </a:r>
            <a:endParaRPr sz="1950" baseline="2564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10376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Work out the spontaneity of a reaction using Δ</a:t>
            </a:r>
            <a:r>
              <a:rPr lang="en-US" i="1" dirty="0"/>
              <a:t>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and Δ</a:t>
            </a:r>
            <a:r>
              <a:rPr lang="en-US" i="1" dirty="0"/>
              <a:t>S</a:t>
            </a:r>
            <a:endParaRPr lang="en-GB" i="1" dirty="0"/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A86909E2-9E48-A13D-1646-B64B6184BA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812354"/>
              </p:ext>
            </p:extLst>
          </p:nvPr>
        </p:nvGraphicFramePr>
        <p:xfrm>
          <a:off x="651767" y="1573261"/>
          <a:ext cx="7840466" cy="39024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2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7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6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48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4856"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∆</a:t>
                      </a:r>
                      <a:r>
                        <a:rPr sz="18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IN" sz="1800" strike="sngStrike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endParaRPr sz="1800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∆</a:t>
                      </a:r>
                      <a:r>
                        <a:rPr sz="18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IN" sz="1800" strike="sngStrike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endParaRPr sz="1800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−</a:t>
                      </a:r>
                      <a:r>
                        <a:rPr sz="1800" i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5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∆</a:t>
                      </a:r>
                      <a:r>
                        <a:rPr sz="18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IN" sz="1800" strike="sngStrike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endParaRPr sz="1800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6096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800" spc="-5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∆</a:t>
                      </a:r>
                      <a:r>
                        <a:rPr sz="1800" i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IN" sz="1800" strike="sngStrike" baseline="30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endParaRPr lang="en-IN" sz="1800" baseline="30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Spo</a:t>
                      </a:r>
                      <a:r>
                        <a:rPr sz="1800" b="1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800" b="1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aneo</a:t>
                      </a:r>
                      <a:r>
                        <a:rPr sz="1800" b="1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800" b="1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s?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31">
                <a:tc>
                  <a:txBody>
                    <a:bodyPr/>
                    <a:lstStyle/>
                    <a:p>
                      <a:pPr marL="91440" algn="l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IN" sz="18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IN"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IN"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algn="l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800" spc="-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osi</a:t>
                      </a:r>
                      <a:r>
                        <a:rPr sz="1800" spc="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1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algn="l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algn="l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IN" sz="18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IN"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IN"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18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</a:t>
                      </a:r>
                      <a:r>
                        <a:rPr sz="1800" spc="-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tu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682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Pos</a:t>
                      </a:r>
                      <a:r>
                        <a:rPr lang="en-IN"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800" spc="-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</a:t>
                      </a:r>
                      <a:r>
                        <a:rPr sz="1800" spc="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800" spc="-1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sz="18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marR="5016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ome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</a:t>
                      </a:r>
                      <a:r>
                        <a:rPr sz="18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sz="18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as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mpe</a:t>
                      </a:r>
                      <a:r>
                        <a:rPr sz="1800" spc="-4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eases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1524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ome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</a:t>
                      </a:r>
                      <a:r>
                        <a:rPr sz="18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spo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8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aneous as 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</a:t>
                      </a:r>
                      <a:r>
                        <a:rPr sz="1800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eases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565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</a:t>
                      </a:r>
                      <a:r>
                        <a:rPr lang="en-IN" sz="18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IN"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800" spc="-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2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800" spc="-1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800" spc="-1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osi</a:t>
                      </a:r>
                      <a:r>
                        <a:rPr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 marR="6350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ome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less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ne</a:t>
                      </a:r>
                      <a:r>
                        <a:rPr sz="1800" spc="-2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 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</a:t>
                      </a:r>
                      <a:r>
                        <a:rPr sz="1800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eases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1492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ome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less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spo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800" spc="-2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aneous as 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</a:t>
                      </a:r>
                      <a:r>
                        <a:rPr sz="1800" spc="-4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spc="-1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sz="1800" spc="-3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eases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9144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03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Pos</a:t>
                      </a:r>
                      <a:r>
                        <a:rPr lang="en-IN"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1800" spc="-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1800" spc="-2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1800" spc="-1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sz="1800" spc="-15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 err="1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spc="-3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osi</a:t>
                      </a:r>
                      <a:r>
                        <a:rPr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Pos</a:t>
                      </a:r>
                      <a:r>
                        <a:rPr lang="en-IN" sz="1800" spc="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IN" sz="1800" spc="-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IN" sz="1800" spc="-15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ev</a:t>
                      </a:r>
                      <a:r>
                        <a:rPr lang="en-IN" sz="1800" dirty="0">
                          <a:solidFill>
                            <a:srgbClr val="221F1F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</a:t>
                      </a:r>
                      <a:endParaRPr sz="18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111408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Graphs showing Gibbs energy and the relationship with equilibrium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2034E0-7D20-B1DF-3625-49C96D1AA688}"/>
              </a:ext>
            </a:extLst>
          </p:cNvPr>
          <p:cNvSpPr txBox="1"/>
          <p:nvPr/>
        </p:nvSpPr>
        <p:spPr>
          <a:xfrm>
            <a:off x="1052531" y="5522290"/>
            <a:ext cx="703893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15.2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Δ</a:t>
            </a:r>
            <a:r>
              <a:rPr lang="en-US" sz="1500" b="0" i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</a:t>
            </a:r>
            <a:r>
              <a:rPr lang="en-US" sz="1500" b="0" i="0" baseline="30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Ө</a:t>
            </a:r>
            <a:r>
              <a:rPr lang="en-US" sz="1500" b="0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is negative and the position of equilibrium lies closer to the products;</a:t>
            </a:r>
          </a:p>
          <a:p>
            <a:r>
              <a:rPr lang="en-US" sz="1500" b="1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Δ</a:t>
            </a:r>
            <a:r>
              <a:rPr lang="en-US" sz="1500" b="0" i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</a:t>
            </a:r>
            <a:r>
              <a:rPr lang="en-US" sz="1500" b="0" i="0" baseline="30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Ө</a:t>
            </a:r>
            <a:r>
              <a:rPr lang="en-US" sz="1500" b="0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is positive and the position of equilibrium lies closer to the reactants.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0BC8649-848A-0A77-A182-81411DF77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709" y="1830973"/>
            <a:ext cx="7268445" cy="319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8238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ED8715E-EB15-4DCE-AA2B-C2EE2F19CFE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4065</TotalTime>
  <Words>582</Words>
  <Application>Microsoft Office PowerPoint</Application>
  <PresentationFormat>On-screen Show (4:3)</PresentationFormat>
  <Paragraphs>73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15</vt:lpstr>
      <vt:lpstr>Entropy</vt:lpstr>
      <vt:lpstr>Working out entropy of reactions</vt:lpstr>
      <vt:lpstr>Entropy calculations and Gibbs energy calculations</vt:lpstr>
      <vt:lpstr>Work out the spontaneity of a reaction using ΔH  and ΔS</vt:lpstr>
      <vt:lpstr>Graphs showing Gibbs energy and the relationship with equilibrium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450</cp:revision>
  <dcterms:created xsi:type="dcterms:W3CDTF">2018-09-19T08:27:40Z</dcterms:created>
  <dcterms:modified xsi:type="dcterms:W3CDTF">2023-08-24T13:56:08Z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