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4"/>
    <p:sldMasterId id="2147483696" r:id="rId5"/>
    <p:sldMasterId id="2147483689" r:id="rId6"/>
    <p:sldMasterId id="2147483672" r:id="rId7"/>
    <p:sldMasterId id="2147483713" r:id="rId8"/>
  </p:sldMasterIdLst>
  <p:notesMasterIdLst>
    <p:notesMasterId r:id="rId17"/>
  </p:notesMasterIdLst>
  <p:sldIdLst>
    <p:sldId id="281" r:id="rId9"/>
    <p:sldId id="288" r:id="rId10"/>
    <p:sldId id="291" r:id="rId11"/>
    <p:sldId id="298" r:id="rId12"/>
    <p:sldId id="304" r:id="rId13"/>
    <p:sldId id="305" r:id="rId14"/>
    <p:sldId id="306" r:id="rId15"/>
    <p:sldId id="30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igail Maskall" initials="AM" lastIdx="1" clrIdx="0">
    <p:extLst>
      <p:ext uri="{19B8F6BF-5375-455C-9EA6-DF929625EA0E}">
        <p15:presenceInfo xmlns:p15="http://schemas.microsoft.com/office/powerpoint/2012/main" userId="S-1-5-21-2133147896-499326638-6498272-33561" providerId="AD"/>
      </p:ext>
    </p:extLst>
  </p:cmAuthor>
  <p:cmAuthor id="2" name="Hollie Graham, Integra-LON, UK" initials="HGIU" lastIdx="2" clrIdx="1">
    <p:extLst>
      <p:ext uri="{19B8F6BF-5375-455C-9EA6-DF929625EA0E}">
        <p15:presenceInfo xmlns:p15="http://schemas.microsoft.com/office/powerpoint/2012/main" userId="S-1-5-21-198659417-2131144888-1770264581-1004" providerId="AD"/>
      </p:ext>
    </p:extLst>
  </p:cmAuthor>
  <p:cmAuthor id="3" name="Amy Middleton-Gear" initials="AM" lastIdx="5" clrIdx="2">
    <p:extLst>
      <p:ext uri="{19B8F6BF-5375-455C-9EA6-DF929625EA0E}">
        <p15:presenceInfo xmlns:p15="http://schemas.microsoft.com/office/powerpoint/2012/main" userId="S-1-5-21-2133147896-499326638-6498272-403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FFFFCC"/>
    <a:srgbClr val="66FFFF"/>
    <a:srgbClr val="FFFF66"/>
    <a:srgbClr val="9966FF"/>
    <a:srgbClr val="118991"/>
    <a:srgbClr val="00929F"/>
    <a:srgbClr val="42969F"/>
    <a:srgbClr val="5A999F"/>
    <a:srgbClr val="6B9B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67"/>
    <p:restoredTop sz="95745" autoAdjust="0"/>
  </p:normalViewPr>
  <p:slideViewPr>
    <p:cSldViewPr snapToGrid="0" snapToObjects="1">
      <p:cViewPr varScale="1">
        <p:scale>
          <a:sx n="102" d="100"/>
          <a:sy n="102" d="100"/>
        </p:scale>
        <p:origin x="22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58B14-9484-7945-B127-BE167E75A4E3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95471-56F3-294F-8A7E-0F48B34A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96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22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434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58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40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913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987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102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42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4CE9A-99A4-ED4D-AC8F-FEA802193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6D5215-8DC6-D141-AA92-166D1216B9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7295" y="3203110"/>
            <a:ext cx="4603165" cy="1025131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alibri Regular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3318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04531-7F01-F447-8AA5-0871E4ECA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BEFECD56-9CDB-4042-B2E6-64831FACC4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1" y="1962150"/>
            <a:ext cx="3600867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>
                <a:solidFill>
                  <a:srgbClr val="00929F"/>
                </a:solidFill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E4381806-1DC3-034A-B873-E5673DD776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35585" y="1962150"/>
            <a:ext cx="3852862" cy="3879850"/>
          </a:xfrm>
          <a:prstGeom prst="rect">
            <a:avLst/>
          </a:prstGeom>
          <a:effectLst>
            <a:reflection stA="55000" endPos="10000" dir="5400000" sy="-100000" algn="bl" rotWithShape="0"/>
          </a:effectLst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092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2751F-1305-2E47-BB48-6B385E8B2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7255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Jus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887DC-58E7-694B-987D-A60F1E387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6D48836C-ADDF-524C-8EDC-C7E5494F5E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2" y="1962150"/>
            <a:ext cx="7954198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sz="2000" b="0" i="0">
                <a:solidFill>
                  <a:schemeClr val="tx1"/>
                </a:solidFill>
                <a:latin typeface="Calibri Regular"/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>
                <a:solidFill>
                  <a:srgbClr val="00929F"/>
                </a:solidFill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98038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6E1DA-FDC8-AB4D-87C2-5573CEE7F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EB6352A9-1F2F-0E4C-9E34-9E1F0CC879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0" y="1962150"/>
            <a:ext cx="7954199" cy="1799622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b="0" i="0">
                <a:solidFill>
                  <a:schemeClr val="tx1"/>
                </a:solidFill>
                <a:latin typeface="Calibri Regular"/>
              </a:defRPr>
            </a:lvl2pPr>
            <a:lvl3pPr>
              <a:defRPr b="0" i="0">
                <a:solidFill>
                  <a:schemeClr val="tx1"/>
                </a:solidFill>
                <a:latin typeface="Calibri Regular"/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 b="0" i="0">
                <a:solidFill>
                  <a:schemeClr val="tx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8D8B01F6-05AF-EC45-8E22-D516C91895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8955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A2B2F2-50A9-0242-A3F5-3E6C6786DB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58464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35231221-97F3-6C42-9B23-66012CCA57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67973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E98A15F-3C61-3D41-8705-9EBA8025FD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7482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795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ull Image with Text Overl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BB772-A045-A942-8ECA-DD4AA4CE8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2319B433-49EC-F34D-ABF9-A2C1C468A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5098" y="1962150"/>
            <a:ext cx="7987102" cy="3879850"/>
          </a:xfrm>
          <a:prstGeom prst="rect">
            <a:avLst/>
          </a:prstGeom>
        </p:spPr>
        <p:txBody>
          <a:bodyPr/>
          <a:lstStyle>
            <a:lvl1pPr>
              <a:defRPr sz="1800" b="0" i="0">
                <a:solidFill>
                  <a:schemeClr val="bg1"/>
                </a:solidFill>
                <a:latin typeface="Calibri Regular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 b="0" i="0">
                <a:solidFill>
                  <a:schemeClr val="bg1"/>
                </a:solidFill>
                <a:latin typeface="Calibri Regular"/>
              </a:defRPr>
            </a:lvl4pPr>
            <a:lvl5pPr>
              <a:defRPr b="0" i="0">
                <a:solidFill>
                  <a:schemeClr val="bg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196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sv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sv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93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Placeholder 32">
            <a:extLst>
              <a:ext uri="{FF2B5EF4-FFF2-40B4-BE49-F238E27FC236}">
                <a16:creationId xmlns:a16="http://schemas.microsoft.com/office/drawing/2014/main" id="{D15AB156-111B-9D49-B644-995F2C39C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425" y="1674942"/>
            <a:ext cx="4833036" cy="13318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DF92DC-7769-3349-B7D3-E7B8D35284B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C13664-3785-FB49-963D-2716DD79CCAA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8CC5F8E-A5E7-8F49-8FD3-CCA8044F4C7C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E89D0CF-EF73-B84B-A98E-A7356DFDF8D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4414" y="3315122"/>
            <a:ext cx="137757" cy="25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64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2880">
          <p15:clr>
            <a:srgbClr val="F26B43"/>
          </p15:clr>
        </p15:guide>
        <p15:guide id="6" orient="horz" pos="399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1CA90339-76EB-5049-8F70-7AE22D0D6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500" y="512762"/>
            <a:ext cx="6535380" cy="9422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4A2E73A-B38E-BE45-A6BE-331862FE82FE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50800">
            <a:solidFill>
              <a:srgbClr val="0092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5">
            <a:extLst>
              <a:ext uri="{FF2B5EF4-FFF2-40B4-BE49-F238E27FC236}">
                <a16:creationId xmlns:a16="http://schemas.microsoft.com/office/drawing/2014/main" id="{D80DAD8F-E75F-5248-A3D8-194CD5D657E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DBB11F6-412E-779D-565D-6F8B32DB0923}"/>
              </a:ext>
            </a:extLst>
          </p:cNvPr>
          <p:cNvSpPr txBox="1"/>
          <p:nvPr userDrawn="1"/>
        </p:nvSpPr>
        <p:spPr>
          <a:xfrm>
            <a:off x="434578" y="6467955"/>
            <a:ext cx="7622381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50" b="0" i="0" u="none" strike="noStrike" kern="1200" dirty="0">
                <a:solidFill>
                  <a:srgbClr val="00929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Chemistry for the IB Diploma – Yu &amp; Fletcher © Cambridge University Press &amp; Assessment 2023</a:t>
            </a: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295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2" r:id="rId2"/>
    <p:sldLayoutId id="2147483706" r:id="rId3"/>
    <p:sldLayoutId id="2147483707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00929F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76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A4D06B9-27EE-A04B-88AA-27BE8120F4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2806" y="0"/>
            <a:ext cx="9152449" cy="6857998"/>
          </a:xfrm>
          <a:prstGeom prst="rect">
            <a:avLst/>
          </a:prstGeom>
          <a:gradFill>
            <a:gsLst>
              <a:gs pos="0">
                <a:srgbClr val="0093D0"/>
              </a:gs>
              <a:gs pos="22000">
                <a:srgbClr val="0093D0"/>
              </a:gs>
              <a:gs pos="68000">
                <a:srgbClr val="0093D0"/>
              </a:gs>
              <a:gs pos="98000">
                <a:srgbClr val="0093D0"/>
              </a:gs>
            </a:gsLst>
            <a:lin ang="16200000" scaled="0"/>
          </a:gradFill>
          <a:ln>
            <a:noFill/>
          </a:ln>
          <a:effectLst>
            <a:reflection endPos="0" dir="5400000" sy="-100000" algn="bl" rotWithShape="0"/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E4937AC-CCB7-1E45-BE37-1F20ADBBC9CE}"/>
              </a:ext>
            </a:extLst>
          </p:cNvPr>
          <p:cNvSpPr/>
          <p:nvPr userDrawn="1"/>
        </p:nvSpPr>
        <p:spPr>
          <a:xfrm>
            <a:off x="-2806" y="2511707"/>
            <a:ext cx="9146806" cy="4346294"/>
          </a:xfrm>
          <a:prstGeom prst="rect">
            <a:avLst/>
          </a:prstGeom>
          <a:gradFill>
            <a:gsLst>
              <a:gs pos="0">
                <a:srgbClr val="0093D0"/>
              </a:gs>
              <a:gs pos="34000">
                <a:srgbClr val="0093D0">
                  <a:alpha val="86000"/>
                </a:srgbClr>
              </a:gs>
              <a:gs pos="71000">
                <a:srgbClr val="0093D0">
                  <a:alpha val="64000"/>
                </a:srgbClr>
              </a:gs>
              <a:gs pos="100000">
                <a:srgbClr val="0093D0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49D486-CA41-B843-B391-CECB7F3EB75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C7527AB-710B-8341-BD8A-891D20BA7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187" y="510164"/>
            <a:ext cx="6522156" cy="9448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0EFE1EA-4690-8940-A0C2-8B22F3DBE3F3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07B1DF1-794A-664A-BA1D-8703F7797C96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14" name="Picture 15">
            <a:extLst>
              <a:ext uri="{FF2B5EF4-FFF2-40B4-BE49-F238E27FC236}">
                <a16:creationId xmlns:a16="http://schemas.microsoft.com/office/drawing/2014/main" id="{735EF97F-C9BC-8940-97A9-0E7A3911A72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76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53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3699178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9725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1AA231-6B8A-EB53-1E54-42001DBD8572}"/>
              </a:ext>
            </a:extLst>
          </p:cNvPr>
          <p:cNvSpPr txBox="1"/>
          <p:nvPr/>
        </p:nvSpPr>
        <p:spPr>
          <a:xfrm>
            <a:off x="322034" y="2252017"/>
            <a:ext cx="3105150" cy="646331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Chemistry</a:t>
            </a:r>
            <a:endParaRPr lang="en-IN" sz="36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1C8BA9-C191-6A5F-6CE3-EA5DD8F5261E}"/>
              </a:ext>
            </a:extLst>
          </p:cNvPr>
          <p:cNvSpPr txBox="1"/>
          <p:nvPr/>
        </p:nvSpPr>
        <p:spPr>
          <a:xfrm>
            <a:off x="326202" y="3098403"/>
            <a:ext cx="3105150" cy="400110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For the IB Diploma</a:t>
            </a:r>
            <a:endParaRPr lang="en-I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60B9B-DE70-46FF-9F74-ABA1777D5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002" y="420295"/>
            <a:ext cx="6535380" cy="942245"/>
          </a:xfrm>
        </p:spPr>
        <p:txBody>
          <a:bodyPr>
            <a:normAutofit/>
          </a:bodyPr>
          <a:lstStyle/>
          <a:p>
            <a:r>
              <a:rPr lang="en-GB" sz="4800" dirty="0"/>
              <a:t>Chapter 17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301091C-C987-3D40-F697-9E5C34452CBD}"/>
              </a:ext>
            </a:extLst>
          </p:cNvPr>
          <p:cNvSpPr txBox="1">
            <a:spLocks/>
          </p:cNvSpPr>
          <p:nvPr/>
        </p:nvSpPr>
        <p:spPr>
          <a:xfrm>
            <a:off x="827170" y="1351921"/>
            <a:ext cx="6879915" cy="63440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>
                <a:solidFill>
                  <a:srgbClr val="00929F"/>
                </a:solidFill>
                <a:latin typeface="Calibri" panose="020F0502020204030204" pitchFamily="34" charset="0"/>
                <a:ea typeface="+mj-ea"/>
                <a:cs typeface="+mj-cs"/>
              </a:rPr>
              <a:t>How fast? The rate of chemical change</a:t>
            </a:r>
            <a:endParaRPr lang="en-GB" sz="2800" dirty="0">
              <a:solidFill>
                <a:srgbClr val="00929F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51121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5"/>
            <a:ext cx="7802583" cy="130947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Using volume of gas produced to work out the rate of reaction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860423-82C5-6A0B-83E0-31BFA75A40EB}"/>
              </a:ext>
            </a:extLst>
          </p:cNvPr>
          <p:cNvSpPr txBox="1"/>
          <p:nvPr/>
        </p:nvSpPr>
        <p:spPr>
          <a:xfrm>
            <a:off x="670708" y="4744884"/>
            <a:ext cx="378932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17.1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An experiment to measure rate 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of CO</a:t>
            </a:r>
            <a:r>
              <a:rPr lang="en-US" sz="1500" b="0" baseline="-2500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2</a:t>
            </a:r>
            <a: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production. Instead of a measuring cylinder, a gas burette or a gas syringe could be used.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3B327A-07CC-57D1-B81C-5088621404AA}"/>
              </a:ext>
            </a:extLst>
          </p:cNvPr>
          <p:cNvSpPr txBox="1"/>
          <p:nvPr/>
        </p:nvSpPr>
        <p:spPr>
          <a:xfrm>
            <a:off x="4951003" y="4744884"/>
            <a:ext cx="389086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17.2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Change in volume with time.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E33F303A-362B-45F5-1F9B-E12B59DBE1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649" y="2036703"/>
            <a:ext cx="3318782" cy="2516560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83ACC5FF-4EFB-0E2A-1AB5-C62704A98F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6135" y="2173359"/>
            <a:ext cx="3449216" cy="224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847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7" y="535607"/>
            <a:ext cx="8174713" cy="64938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Working out the initial rate by using the tangent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B4862B-82FD-117F-2F4A-65FD2601749E}"/>
              </a:ext>
            </a:extLst>
          </p:cNvPr>
          <p:cNvSpPr txBox="1"/>
          <p:nvPr/>
        </p:nvSpPr>
        <p:spPr>
          <a:xfrm>
            <a:off x="1082350" y="5461882"/>
            <a:ext cx="6662057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17.3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The tangent is drawn at the initial point to determine the initial rate.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77852DD8-349D-4FCE-9A31-6BAF49ABF1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2077" y="1286255"/>
            <a:ext cx="3991481" cy="3924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07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3596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Collision theory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8CA829-CF7E-3513-C5BB-A026D8788995}"/>
              </a:ext>
            </a:extLst>
          </p:cNvPr>
          <p:cNvSpPr txBox="1"/>
          <p:nvPr/>
        </p:nvSpPr>
        <p:spPr>
          <a:xfrm>
            <a:off x="875553" y="4392382"/>
            <a:ext cx="3696446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Figure 17.4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A potential energy profile, showing the activation energy for an exothermic reaction.</a:t>
            </a:r>
            <a:endParaRPr lang="en-IN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7255AA-671C-123E-73BA-A3BA6EDABBB6}"/>
              </a:ext>
            </a:extLst>
          </p:cNvPr>
          <p:cNvSpPr txBox="1"/>
          <p:nvPr/>
        </p:nvSpPr>
        <p:spPr>
          <a:xfrm>
            <a:off x="5120491" y="4392382"/>
            <a:ext cx="33528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Figure 17.5</a:t>
            </a:r>
            <a:r>
              <a:rPr lang="en-IN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Orientation is important.</a:t>
            </a:r>
            <a:endParaRPr lang="en-IN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D889293E-DF99-608B-6EA7-CB54DEB5C8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942" y="1344140"/>
            <a:ext cx="3502453" cy="2848313"/>
          </a:xfrm>
          <a:prstGeom prst="rect">
            <a:avLst/>
          </a:prstGeom>
        </p:spPr>
      </p:pic>
      <p:pic>
        <p:nvPicPr>
          <p:cNvPr id="10" name="Picture 9" descr="Chart, bubble chart&#10;&#10;Description automatically generated">
            <a:extLst>
              <a:ext uri="{FF2B5EF4-FFF2-40B4-BE49-F238E27FC236}">
                <a16:creationId xmlns:a16="http://schemas.microsoft.com/office/drawing/2014/main" id="{DFDB6D44-8F5C-431C-649E-8ADA7EB7EC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9395" y="2165227"/>
            <a:ext cx="4382186" cy="134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459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3596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The eﬀect of temperature on rate of reaction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5A9728-4AA1-0BC1-3D88-556FF9E19918}"/>
              </a:ext>
            </a:extLst>
          </p:cNvPr>
          <p:cNvSpPr txBox="1"/>
          <p:nvPr/>
        </p:nvSpPr>
        <p:spPr>
          <a:xfrm>
            <a:off x="533399" y="4122274"/>
            <a:ext cx="3293271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17.6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The Maxwell–Boltzmann distribution of the energy of the particles in a sample of gas.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6497D-55F4-D873-7064-0F09B4E9C958}"/>
              </a:ext>
            </a:extLst>
          </p:cNvPr>
          <p:cNvSpPr txBox="1"/>
          <p:nvPr/>
        </p:nvSpPr>
        <p:spPr>
          <a:xfrm>
            <a:off x="4171362" y="4122274"/>
            <a:ext cx="483325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17.7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The yellow-shaded area represents the 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number of particles with energy greater than or equal 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to the activation energy at the lower temperature. The checked area represents the number of particles with energy greater than or equal to the activation energy 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(</a:t>
            </a:r>
            <a:r>
              <a:rPr lang="en-US" sz="1500" b="0" i="1" dirty="0" err="1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E</a:t>
            </a:r>
            <a:r>
              <a:rPr lang="en-US" sz="1500" b="0" i="0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</a:t>
            </a:r>
            <a:r>
              <a:rPr lang="en-US" sz="1500" b="0" i="0" baseline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) at the higher temperature. The areas underneath </a:t>
            </a:r>
            <a:br>
              <a:rPr lang="en-US" sz="1500" b="0" i="0" baseline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1500" b="0" i="0" baseline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the curves are the same because this is the total of all </a:t>
            </a:r>
            <a:br>
              <a:rPr lang="en-US" sz="1500" b="0" i="0" baseline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1500" b="0" i="0" baseline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the fractions of particles, </a:t>
            </a:r>
            <a:r>
              <a:rPr lang="en-IN" sz="1500" b="0" i="0" baseline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that is one.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CBBE1713-4149-8437-A5F3-4370A8C034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399" y="1481270"/>
            <a:ext cx="3587294" cy="2468902"/>
          </a:xfrm>
          <a:prstGeom prst="rect">
            <a:avLst/>
          </a:prstGeom>
        </p:spPr>
      </p:pic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335DB01E-0435-97D3-8AFD-5BCEC04119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7208" y="1560070"/>
            <a:ext cx="3907257" cy="239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746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3596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How does a catalyst affect the rate of reaction?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3B4472-FE8B-4056-3E95-EEBD79E8E5C1}"/>
              </a:ext>
            </a:extLst>
          </p:cNvPr>
          <p:cNvSpPr txBox="1"/>
          <p:nvPr/>
        </p:nvSpPr>
        <p:spPr>
          <a:xfrm>
            <a:off x="670708" y="4042044"/>
            <a:ext cx="76511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17.8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Potential energy profiles showing the effect of a catalyst on the activation energy of </a:t>
            </a: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an exothermic reaction and </a:t>
            </a: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b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an endothermic reaction.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D60E21A5-4C59-753E-C611-F6C2E8673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9" y="1429811"/>
            <a:ext cx="3995867" cy="2418278"/>
          </a:xfrm>
          <a:prstGeom prst="rect">
            <a:avLst/>
          </a:prstGeom>
        </p:spPr>
      </p:pic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DC356EE5-9E62-4B46-F38A-99E7C4926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901" y="1429811"/>
            <a:ext cx="3452945" cy="194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284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3596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How does a catalyst affect the rate of reaction?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C73E6F-0A8D-7DA9-0604-4BF8D4E1ABAD}"/>
              </a:ext>
            </a:extLst>
          </p:cNvPr>
          <p:cNvSpPr txBox="1"/>
          <p:nvPr/>
        </p:nvSpPr>
        <p:spPr>
          <a:xfrm>
            <a:off x="848195" y="4931154"/>
            <a:ext cx="749452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Figure 17.9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The green-shaded area represents the number of particles with energy greater than or equal to the activation energy for the </a:t>
            </a:r>
            <a:r>
              <a:rPr lang="en-US" sz="1500" b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uncatalysed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reaction. The checked area represents the number of particles with energy greater than or equal to </a:t>
            </a:r>
            <a:r>
              <a:rPr lang="en-US" sz="1500" b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activation</a:t>
            </a:r>
            <a:br>
              <a:rPr lang="en-US" sz="1500" b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500" b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the </a:t>
            </a:r>
            <a:r>
              <a:rPr lang="en-US" sz="1500" b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catalysed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reaction.</a:t>
            </a:r>
            <a:endParaRPr lang="en-IN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E324D2A6-94AB-748D-75A8-EE32F91D66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0226" y="1350394"/>
            <a:ext cx="4783546" cy="3401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210026"/>
      </p:ext>
    </p:extLst>
  </p:cSld>
  <p:clrMapOvr>
    <a:masterClrMapping/>
  </p:clrMapOvr>
</p:sld>
</file>

<file path=ppt/theme/theme1.xml><?xml version="1.0" encoding="utf-8"?>
<a:theme xmlns:a="http://schemas.openxmlformats.org/drawingml/2006/main" name="Section Titl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ody - White Background">
  <a:themeElements>
    <a:clrScheme name="Custom 1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8995"/>
      </a:accent1>
      <a:accent2>
        <a:srgbClr val="ED7D31"/>
      </a:accent2>
      <a:accent3>
        <a:srgbClr val="A5A5A5"/>
      </a:accent3>
      <a:accent4>
        <a:srgbClr val="57959A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Full Image with Text Overlay">
  <a:themeElements>
    <a:clrScheme name="Primary - Teal">
      <a:dk1>
        <a:srgbClr val="3E909D"/>
      </a:dk1>
      <a:lt1>
        <a:srgbClr val="FFFFFF"/>
      </a:lt1>
      <a:dk2>
        <a:srgbClr val="3E909D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FFFFFF"/>
      </a:hlink>
      <a:folHlink>
        <a:srgbClr val="FFFFFF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7C100645B3FC47B311346EC1299E0C" ma:contentTypeVersion="16" ma:contentTypeDescription="Create a new document." ma:contentTypeScope="" ma:versionID="29fbdc09a333695f21bbae6dc8830d4f">
  <xsd:schema xmlns:xsd="http://www.w3.org/2001/XMLSchema" xmlns:xs="http://www.w3.org/2001/XMLSchema" xmlns:p="http://schemas.microsoft.com/office/2006/metadata/properties" xmlns:ns2="5da31344-14ac-4e79-b3ba-74af94be30cf" xmlns:ns3="cf045e92-2ebe-47e8-a8d6-0a6f9246de56" xmlns:ns4="7424b78e-8606-4fd1-9a19-b6b90bbc0a1b" targetNamespace="http://schemas.microsoft.com/office/2006/metadata/properties" ma:root="true" ma:fieldsID="d3162297920c1daf0fd9f1538859a9f9" ns2:_="" ns3:_="" ns4:_="">
    <xsd:import namespace="5da31344-14ac-4e79-b3ba-74af94be30cf"/>
    <xsd:import namespace="cf045e92-2ebe-47e8-a8d6-0a6f9246de56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lcf76f155ced4ddcb4097134ff3c332f" minOccurs="0"/>
                <xsd:element ref="ns4:TaxCatchAll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a31344-14ac-4e79-b3ba-74af94be30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45e92-2ebe-47e8-a8d6-0a6f9246de5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e0a2991d-6ae7-4669-8e13-b256c14e97b0}" ma:internalName="TaxCatchAll" ma:showField="CatchAllData" ma:web="cf045e92-2ebe-47e8-a8d6-0a6f9246de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da31344-14ac-4e79-b3ba-74af94be30cf">
      <Terms xmlns="http://schemas.microsoft.com/office/infopath/2007/PartnerControls"/>
    </lcf76f155ced4ddcb4097134ff3c332f>
    <TaxCatchAll xmlns="7424b78e-8606-4fd1-9a19-b6b90bbc0a1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B5F3C64-F8F4-4C59-9525-6080190DD645}"/>
</file>

<file path=customXml/itemProps2.xml><?xml version="1.0" encoding="utf-8"?>
<ds:datastoreItem xmlns:ds="http://schemas.openxmlformats.org/officeDocument/2006/customXml" ds:itemID="{6AEA75E2-711F-4039-9A09-8FF49385F95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075F327-8814-40E4-9ADD-54A207DCF2B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4072</TotalTime>
  <Words>332</Words>
  <Application>Microsoft Office PowerPoint</Application>
  <PresentationFormat>On-screen Show (4:3)</PresentationFormat>
  <Paragraphs>27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Regular</vt:lpstr>
      <vt:lpstr>Section Title</vt:lpstr>
      <vt:lpstr>Body - White Background</vt:lpstr>
      <vt:lpstr>3_Full Image with Text Overlay</vt:lpstr>
      <vt:lpstr>Blank</vt:lpstr>
      <vt:lpstr>1_Blank</vt:lpstr>
      <vt:lpstr>PowerPoint Presentation</vt:lpstr>
      <vt:lpstr>Chapter 17</vt:lpstr>
      <vt:lpstr>Using volume of gas produced to work out the rate of reaction</vt:lpstr>
      <vt:lpstr>Working out the initial rate by using the tangent</vt:lpstr>
      <vt:lpstr>Collision theory</vt:lpstr>
      <vt:lpstr>The eﬀect of temperature on rate of reaction</vt:lpstr>
      <vt:lpstr>How does a catalyst affect the rate of reaction?</vt:lpstr>
      <vt:lpstr>How does a catalyst affect the rate of reaction?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Don Young</dc:creator>
  <cp:keywords/>
  <dc:description/>
  <cp:lastModifiedBy>Satyendra Singh</cp:lastModifiedBy>
  <cp:revision>461</cp:revision>
  <dcterms:created xsi:type="dcterms:W3CDTF">2018-09-19T08:27:40Z</dcterms:created>
  <dcterms:modified xsi:type="dcterms:W3CDTF">2023-08-24T13:59:57Z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0x010100847C100645B3FC47B311346EC1299E0C</vt:lpwstr>
  </property>
</Properties>
</file>