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6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66"/>
    <a:srgbClr val="9966FF"/>
    <a:srgbClr val="118991"/>
    <a:srgbClr val="00929F"/>
    <a:srgbClr val="42969F"/>
    <a:srgbClr val="5A999F"/>
    <a:srgbClr val="6B9B9F"/>
    <a:srgbClr val="00B5CC"/>
    <a:srgbClr val="00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4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737959-4C00-98E6-D4AF-49BA5AE9B988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9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1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From models to materials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Alloys</a:t>
            </a:r>
            <a:endParaRPr lang="en-GB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4853F9E1-A2B8-558A-DD89-B362C99CB649}"/>
              </a:ext>
            </a:extLst>
          </p:cNvPr>
          <p:cNvSpPr txBox="1"/>
          <p:nvPr/>
        </p:nvSpPr>
        <p:spPr>
          <a:xfrm>
            <a:off x="670709" y="1306242"/>
            <a:ext cx="7400272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Al</a:t>
            </a:r>
            <a:r>
              <a:rPr sz="2000" spc="-5" dirty="0">
                <a:latin typeface="Calibri"/>
                <a:cs typeface="Calibri"/>
              </a:rPr>
              <a:t>l</a:t>
            </a:r>
            <a:r>
              <a:rPr sz="2000" spc="-15" dirty="0">
                <a:latin typeface="Calibri"/>
                <a:cs typeface="Calibri"/>
              </a:rPr>
              <a:t>o</a:t>
            </a:r>
            <a:r>
              <a:rPr sz="2000" spc="-20" dirty="0">
                <a:latin typeface="Calibri"/>
                <a:cs typeface="Calibri"/>
              </a:rPr>
              <a:t>y</a:t>
            </a:r>
            <a:r>
              <a:rPr sz="2000" dirty="0">
                <a:latin typeface="Calibri"/>
                <a:cs typeface="Calibri"/>
              </a:rPr>
              <a:t>s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end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 be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onge</a:t>
            </a:r>
            <a:r>
              <a:rPr sz="2000" dirty="0">
                <a:latin typeface="Calibri"/>
                <a:cs typeface="Calibri"/>
              </a:rPr>
              <a:t>r and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30" dirty="0">
                <a:latin typeface="Calibri"/>
                <a:cs typeface="Calibri"/>
              </a:rPr>
              <a:t>f</a:t>
            </a:r>
            <a:r>
              <a:rPr sz="2000" spc="-5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er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than</a:t>
            </a:r>
            <a:r>
              <a:rPr sz="2000" spc="-5" dirty="0">
                <a:latin typeface="Calibri"/>
                <a:cs typeface="Calibri"/>
              </a:rPr>
              <a:t> p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20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als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of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en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co</a:t>
            </a:r>
            <a:r>
              <a:rPr sz="2000" spc="-10" dirty="0">
                <a:latin typeface="Calibri"/>
                <a:cs typeface="Calibri"/>
              </a:rPr>
              <a:t>m</a:t>
            </a:r>
            <a:r>
              <a:rPr sz="2000" spc="-5" dirty="0">
                <a:latin typeface="Calibri"/>
                <a:cs typeface="Calibri"/>
              </a:rPr>
              <a:t>bin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5" dirty="0">
                <a:latin typeface="Calibri"/>
                <a:cs typeface="Calibri"/>
              </a:rPr>
              <a:t>d</a:t>
            </a:r>
            <a:r>
              <a:rPr sz="2000" dirty="0">
                <a:latin typeface="Calibri"/>
                <a:cs typeface="Calibri"/>
              </a:rPr>
              <a:t>es</a:t>
            </a:r>
            <a:r>
              <a:rPr sz="2000" spc="-15" dirty="0">
                <a:latin typeface="Calibri"/>
                <a:cs typeface="Calibri"/>
              </a:rPr>
              <a:t>i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able </a:t>
            </a:r>
            <a:r>
              <a:rPr sz="2000" spc="-5" dirty="0">
                <a:latin typeface="Calibri"/>
                <a:cs typeface="Calibri"/>
              </a:rPr>
              <a:t>p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opertie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 </a:t>
            </a:r>
            <a:r>
              <a:rPr sz="2000" spc="5" dirty="0">
                <a:latin typeface="Calibri"/>
                <a:cs typeface="Calibri"/>
              </a:rPr>
              <a:t>d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30" dirty="0">
                <a:latin typeface="Calibri"/>
                <a:cs typeface="Calibri"/>
              </a:rPr>
              <a:t>f</a:t>
            </a:r>
            <a:r>
              <a:rPr sz="2000" spc="-5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20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als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0" dirty="0">
                <a:latin typeface="Calibri"/>
                <a:cs typeface="Calibri"/>
              </a:rPr>
              <a:t>n</a:t>
            </a:r>
            <a:r>
              <a:rPr sz="2000" spc="-30" dirty="0">
                <a:latin typeface="Calibri"/>
                <a:cs typeface="Calibri"/>
              </a:rPr>
              <a:t>v</a:t>
            </a:r>
            <a:r>
              <a:rPr sz="2000" spc="-5" dirty="0">
                <a:latin typeface="Calibri"/>
                <a:cs typeface="Calibri"/>
              </a:rPr>
              <a:t>ol</a:t>
            </a:r>
            <a:r>
              <a:rPr sz="2000" spc="-35" dirty="0">
                <a:latin typeface="Calibri"/>
                <a:cs typeface="Calibri"/>
              </a:rPr>
              <a:t>v</a:t>
            </a:r>
            <a:r>
              <a:rPr sz="2000" dirty="0">
                <a:latin typeface="Calibri"/>
                <a:cs typeface="Calibri"/>
              </a:rPr>
              <a:t>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BF365-1E3B-0C2A-BB89-51DAF9223031}"/>
              </a:ext>
            </a:extLst>
          </p:cNvPr>
          <p:cNvSpPr txBox="1"/>
          <p:nvPr/>
        </p:nvSpPr>
        <p:spPr>
          <a:xfrm>
            <a:off x="670708" y="5168230"/>
            <a:ext cx="79321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Metals are malleable and ductile because the planes of atoms/ions can slide over each other without disrupting bonding.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introduction of a different-sized atom makes it more difficult for the planes of atom/ions to slide over each other, and so, alloys tend to be stronger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and stiffer than pure metals.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17231D9D-58D1-464B-70E2-18D4D6E35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62" y="2028115"/>
            <a:ext cx="7297965" cy="29915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468D7D-3217-B080-BD49-7BAA91087C45}"/>
              </a:ext>
            </a:extLst>
          </p:cNvPr>
          <p:cNvSpPr txBox="1"/>
          <p:nvPr/>
        </p:nvSpPr>
        <p:spPr>
          <a:xfrm>
            <a:off x="670708" y="1944518"/>
            <a:ext cx="4534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C474AF-BB54-64A0-2B25-8C05C437A4F2}"/>
              </a:ext>
            </a:extLst>
          </p:cNvPr>
          <p:cNvSpPr txBox="1"/>
          <p:nvPr/>
        </p:nvSpPr>
        <p:spPr>
          <a:xfrm>
            <a:off x="651855" y="3453823"/>
            <a:ext cx="4534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Intermolecular forces in thermoplastics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5C68D7-786C-21AD-27D4-E1B9A9C10AB6}"/>
              </a:ext>
            </a:extLst>
          </p:cNvPr>
          <p:cNvSpPr txBox="1"/>
          <p:nvPr/>
        </p:nvSpPr>
        <p:spPr>
          <a:xfrm>
            <a:off x="2139433" y="4512847"/>
            <a:ext cx="53258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Intermolecular forces are broken when a thermoplastic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is heated and form again when it is cooled.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0D0E1751-963A-D180-ED84-423A6C6BB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08" y="1883199"/>
            <a:ext cx="7831906" cy="212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different regions in the structure of plastics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F73A3E-5B04-886B-EDB6-632E4A0D8766}"/>
              </a:ext>
            </a:extLst>
          </p:cNvPr>
          <p:cNvSpPr txBox="1"/>
          <p:nvPr/>
        </p:nvSpPr>
        <p:spPr>
          <a:xfrm>
            <a:off x="1306284" y="5147504"/>
            <a:ext cx="667138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Amorphous and crystalline regions in the structure of a plastic.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3B8A81A-26A3-B864-F77C-FC07DC862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192" y="1387331"/>
            <a:ext cx="3742585" cy="366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polymer chains are formed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61F45E-F7C1-6A9F-36DE-A96FBFF6E6FE}"/>
              </a:ext>
            </a:extLst>
          </p:cNvPr>
          <p:cNvSpPr txBox="1"/>
          <p:nvPr/>
        </p:nvSpPr>
        <p:spPr>
          <a:xfrm>
            <a:off x="910759" y="2928959"/>
            <a:ext cx="732248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How to work out the repeating unit from the monomer.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066540-7DB3-3C6E-4331-7DD578C1E108}"/>
              </a:ext>
            </a:extLst>
          </p:cNvPr>
          <p:cNvSpPr txBox="1"/>
          <p:nvPr/>
        </p:nvSpPr>
        <p:spPr>
          <a:xfrm>
            <a:off x="601825" y="5935350"/>
            <a:ext cx="794035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Working out the repeating unit and monomer from the polymer chain.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C3336DDE-2383-3847-A67F-948CA0680F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666"/>
          <a:stretch/>
        </p:blipFill>
        <p:spPr>
          <a:xfrm>
            <a:off x="2258105" y="3522760"/>
            <a:ext cx="4627791" cy="2417435"/>
          </a:xfrm>
          <a:prstGeom prst="rect">
            <a:avLst/>
          </a:prstGeom>
        </p:spPr>
      </p:pic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2F8BF04C-3EC7-3C51-E63F-AD84969461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23" t="8" r="18644" b="58348"/>
          <a:stretch/>
        </p:blipFill>
        <p:spPr>
          <a:xfrm>
            <a:off x="3203757" y="1143845"/>
            <a:ext cx="2736486" cy="181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Condensation polymer formation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A491F0-3460-31AA-2277-3859CDC179B2}"/>
              </a:ext>
            </a:extLst>
          </p:cNvPr>
          <p:cNvSpPr txBox="1"/>
          <p:nvPr/>
        </p:nvSpPr>
        <p:spPr>
          <a:xfrm>
            <a:off x="1418253" y="5623436"/>
            <a:ext cx="630749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9.6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Formation of an ester. The reaction usually requires heating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 the presence of a catalyst, such as concentrated sulfuric acid.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DF4E63EB-F224-1824-23B6-03DEF01C3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465" y="1151896"/>
            <a:ext cx="5063823" cy="437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8238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0EEA75-F77D-4310-9AFE-63FD9A74A88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3707</TotalTime>
  <Words>218</Words>
  <Application>Microsoft Office PowerPoint</Application>
  <PresentationFormat>On-screen Show (4:3)</PresentationFormat>
  <Paragraphs>25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9</vt:lpstr>
      <vt:lpstr>Alloys</vt:lpstr>
      <vt:lpstr>Intermolecular forces in thermoplastics</vt:lpstr>
      <vt:lpstr>The different regions in the structure of plastics</vt:lpstr>
      <vt:lpstr>How polymer chains are formed</vt:lpstr>
      <vt:lpstr>Condensation polymer formation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386</cp:revision>
  <dcterms:created xsi:type="dcterms:W3CDTF">2018-09-19T08:27:40Z</dcterms:created>
  <dcterms:modified xsi:type="dcterms:W3CDTF">2023-08-24T12:41:03Z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