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7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  <p:sldId id="30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CC"/>
    <a:srgbClr val="66FFFF"/>
    <a:srgbClr val="FFFF66"/>
    <a:srgbClr val="9966FF"/>
    <a:srgbClr val="118991"/>
    <a:srgbClr val="00929F"/>
    <a:srgbClr val="42969F"/>
    <a:srgbClr val="5A999F"/>
    <a:srgbClr val="6B9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47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6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446D99-6EF3-8A4B-A30E-C5A87A2605E2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12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Measuring enthalpy changes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Exchange of heat energy with the surroundings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C67D93-F05E-81D8-28C7-3251E4FFD831}"/>
              </a:ext>
            </a:extLst>
          </p:cNvPr>
          <p:cNvSpPr txBox="1"/>
          <p:nvPr/>
        </p:nvSpPr>
        <p:spPr>
          <a:xfrm>
            <a:off x="670708" y="4592465"/>
            <a:ext cx="354563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Universe! We can divide the universe up into our chemical reaction (the system) and everything else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(the surroundings).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B45709-38F0-F5B8-6FBC-954E2DDFA60D}"/>
              </a:ext>
            </a:extLst>
          </p:cNvPr>
          <p:cNvSpPr txBox="1"/>
          <p:nvPr/>
        </p:nvSpPr>
        <p:spPr>
          <a:xfrm>
            <a:off x="4216341" y="4592465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The heat energy released in an exothermic reaction comes from the decrease in internal energy (the total energy of all the particles) of the system.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An endothermic reaction can be regarded as involving a conversion of heat to chemical energy)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as energy flows from the surroundings.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BF25A4-6104-655E-E240-49D7B09D43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1644" y="1310016"/>
            <a:ext cx="7570490" cy="315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Exothermic reactions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ED1A5C-D12C-48B2-5F16-38698067CF08}"/>
              </a:ext>
            </a:extLst>
          </p:cNvPr>
          <p:cNvSpPr txBox="1"/>
          <p:nvPr/>
        </p:nvSpPr>
        <p:spPr>
          <a:xfrm>
            <a:off x="559837" y="5562298"/>
            <a:ext cx="828558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enthalpy level diagram for the combustion of methane. No scale is shown on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 vertical axis because we cannot measure the initial enthalpy or final enthalpy of the system.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45879393-0DB6-E78A-2136-466A6F77C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78" y="1481132"/>
            <a:ext cx="7103283" cy="389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Endothermic reactions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5B3E9-4E9C-58EB-FA88-4E704C13CA6E}"/>
              </a:ext>
            </a:extLst>
          </p:cNvPr>
          <p:cNvSpPr txBox="1"/>
          <p:nvPr/>
        </p:nvSpPr>
        <p:spPr>
          <a:xfrm>
            <a:off x="1846870" y="5306399"/>
            <a:ext cx="545026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enthalpy level diagram for an 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endothermic reaction.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C9DF6BE-4B9E-4BB0-686E-525C9F588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863" y="1071276"/>
            <a:ext cx="5200272" cy="41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88014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Reaction profile diagrams of exothermic and endothermic reactions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58377-1E3D-EAAD-4E61-A6FD91CA07E7}"/>
              </a:ext>
            </a:extLst>
          </p:cNvPr>
          <p:cNvSpPr txBox="1"/>
          <p:nvPr/>
        </p:nvSpPr>
        <p:spPr>
          <a:xfrm>
            <a:off x="1940127" y="4994997"/>
            <a:ext cx="526374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12.5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Potential energy profile for an exothermic reaction;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potential energy profile for an endothermic reaction.</a:t>
            </a:r>
            <a:endParaRPr lang="en-IN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C2B815B7-873A-BD97-7C00-42CBBE62C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78" y="1801037"/>
            <a:ext cx="7604934" cy="280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104809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Experiments to measure the enthalpy </a:t>
            </a:r>
            <a:br>
              <a:rPr lang="en-US" dirty="0"/>
            </a:br>
            <a:r>
              <a:rPr lang="en-US" dirty="0"/>
              <a:t>of different reactions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B27D31-9E45-A2F9-EB83-C5CAD780B696}"/>
              </a:ext>
            </a:extLst>
          </p:cNvPr>
          <p:cNvSpPr txBox="1"/>
          <p:nvPr/>
        </p:nvSpPr>
        <p:spPr>
          <a:xfrm>
            <a:off x="670709" y="5566606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12.7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experiment to work out the enthalpy change of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neutralisation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of potassium hydroxide.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2E32924-F91A-821F-EE4E-F9BFA8CCC0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874" t="54695" r="-379"/>
          <a:stretch/>
        </p:blipFill>
        <p:spPr>
          <a:xfrm>
            <a:off x="484097" y="2968400"/>
            <a:ext cx="4040154" cy="21464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CC851C-25B3-C66B-A3BC-656899B9FB9C}"/>
              </a:ext>
            </a:extLst>
          </p:cNvPr>
          <p:cNvSpPr txBox="1"/>
          <p:nvPr/>
        </p:nvSpPr>
        <p:spPr>
          <a:xfrm>
            <a:off x="5001208" y="5566606"/>
            <a:ext cx="418944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12.6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experiment to work out the enthalpy change of combustion of an alcohol.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DF7C299-0110-3C31-3117-1B9F5A3C37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926"/>
          <a:stretch/>
        </p:blipFill>
        <p:spPr>
          <a:xfrm>
            <a:off x="5709852" y="1233097"/>
            <a:ext cx="2137677" cy="415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8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Standard enthalpy change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B69119-7F63-9AC7-B74A-E00123E62C8B}"/>
              </a:ext>
            </a:extLst>
          </p:cNvPr>
          <p:cNvSpPr txBox="1"/>
          <p:nvPr/>
        </p:nvSpPr>
        <p:spPr>
          <a:xfrm>
            <a:off x="670709" y="1305027"/>
            <a:ext cx="79321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 enthalpy change is the heat transferred under </a:t>
            </a:r>
            <a:b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 conditions</a:t>
            </a:r>
            <a:endParaRPr lang="en-IN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75528D-1E9F-F952-EDF1-2A9FE634D0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56684" y="2130050"/>
            <a:ext cx="4321337" cy="2827158"/>
          </a:xfrm>
          <a:prstGeom prst="rect">
            <a:avLst/>
          </a:prstGeom>
        </p:spPr>
      </p:pic>
      <p:sp>
        <p:nvSpPr>
          <p:cNvPr id="7" name="object 13">
            <a:extLst>
              <a:ext uri="{FF2B5EF4-FFF2-40B4-BE49-F238E27FC236}">
                <a16:creationId xmlns:a16="http://schemas.microsoft.com/office/drawing/2014/main" id="{71E38562-78A4-546A-55A4-9B2EA978A2B2}"/>
              </a:ext>
            </a:extLst>
          </p:cNvPr>
          <p:cNvSpPr txBox="1"/>
          <p:nvPr/>
        </p:nvSpPr>
        <p:spPr>
          <a:xfrm>
            <a:off x="753751" y="5245196"/>
            <a:ext cx="793211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ondit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alues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ondit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1754049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Props1.xml><?xml version="1.0" encoding="utf-8"?>
<ds:datastoreItem xmlns:ds="http://schemas.openxmlformats.org/officeDocument/2006/customXml" ds:itemID="{2EEFDD4D-A4A1-410B-936B-778C6AB9F298}"/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4022</TotalTime>
  <Words>263</Words>
  <Application>Microsoft Office PowerPoint</Application>
  <PresentationFormat>On-screen Show (4:3)</PresentationFormat>
  <Paragraphs>28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12</vt:lpstr>
      <vt:lpstr>Exchange of heat energy with the surroundings</vt:lpstr>
      <vt:lpstr>Exothermic reactions</vt:lpstr>
      <vt:lpstr>Endothermic reactions</vt:lpstr>
      <vt:lpstr>Reaction profile diagrams of exothermic and endothermic reactions</vt:lpstr>
      <vt:lpstr>Experiments to measure the enthalpy  of different reactions</vt:lpstr>
      <vt:lpstr>Standard enthalpy change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433</cp:revision>
  <dcterms:created xsi:type="dcterms:W3CDTF">2018-09-19T08:27:40Z</dcterms:created>
  <dcterms:modified xsi:type="dcterms:W3CDTF">2023-08-24T13:51:39Z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