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4"/>
    <p:sldMasterId id="2147483696" r:id="rId5"/>
    <p:sldMasterId id="2147483689" r:id="rId6"/>
    <p:sldMasterId id="2147483672" r:id="rId7"/>
    <p:sldMasterId id="2147483713" r:id="rId8"/>
  </p:sldMasterIdLst>
  <p:notesMasterIdLst>
    <p:notesMasterId r:id="rId16"/>
  </p:notesMasterIdLst>
  <p:sldIdLst>
    <p:sldId id="281" r:id="rId9"/>
    <p:sldId id="288" r:id="rId10"/>
    <p:sldId id="291" r:id="rId11"/>
    <p:sldId id="298" r:id="rId12"/>
    <p:sldId id="304" r:id="rId13"/>
    <p:sldId id="299" r:id="rId14"/>
    <p:sldId id="30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igail Maskall" initials="AM" lastIdx="1" clrIdx="0">
    <p:extLst>
      <p:ext uri="{19B8F6BF-5375-455C-9EA6-DF929625EA0E}">
        <p15:presenceInfo xmlns:p15="http://schemas.microsoft.com/office/powerpoint/2012/main" userId="S-1-5-21-2133147896-499326638-6498272-33561" providerId="AD"/>
      </p:ext>
    </p:extLst>
  </p:cmAuthor>
  <p:cmAuthor id="2" name="Hollie Graham, Integra-LON, UK" initials="HGIU" lastIdx="2" clrIdx="1">
    <p:extLst>
      <p:ext uri="{19B8F6BF-5375-455C-9EA6-DF929625EA0E}">
        <p15:presenceInfo xmlns:p15="http://schemas.microsoft.com/office/powerpoint/2012/main" userId="S-1-5-21-198659417-2131144888-1770264581-1004" providerId="AD"/>
      </p:ext>
    </p:extLst>
  </p:cmAuthor>
  <p:cmAuthor id="3" name="Amy Middleton-Gear" initials="AM" lastIdx="5" clrIdx="2">
    <p:extLst>
      <p:ext uri="{19B8F6BF-5375-455C-9EA6-DF929625EA0E}">
        <p15:presenceInfo xmlns:p15="http://schemas.microsoft.com/office/powerpoint/2012/main" userId="S-1-5-21-2133147896-499326638-6498272-403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C4C8"/>
    <a:srgbClr val="118991"/>
    <a:srgbClr val="CCCCFF"/>
    <a:srgbClr val="FFFFCC"/>
    <a:srgbClr val="66FFFF"/>
    <a:srgbClr val="FFFF66"/>
    <a:srgbClr val="9966FF"/>
    <a:srgbClr val="00929F"/>
    <a:srgbClr val="42969F"/>
    <a:srgbClr val="5A99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467"/>
    <p:restoredTop sz="95745" autoAdjust="0"/>
  </p:normalViewPr>
  <p:slideViewPr>
    <p:cSldViewPr snapToGrid="0" snapToObjects="1">
      <p:cViewPr varScale="1">
        <p:scale>
          <a:sx n="102" d="100"/>
          <a:sy n="102" d="100"/>
        </p:scale>
        <p:origin x="22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58B14-9484-7945-B127-BE167E75A4E3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95471-56F3-294F-8A7E-0F48B34A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6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22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34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58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40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913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91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547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4CE9A-99A4-ED4D-AC8F-FEA802193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D5215-8DC6-D141-AA92-166D1216B9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7295" y="3203110"/>
            <a:ext cx="4603165" cy="1025131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alibri Regular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331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04531-7F01-F447-8AA5-0871E4ECA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BEFECD56-9CDB-4042-B2E6-64831FACC4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1" y="1962150"/>
            <a:ext cx="3600867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>
                <a:solidFill>
                  <a:srgbClr val="00929F"/>
                </a:solidFill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E4381806-1DC3-034A-B873-E5673DD776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35585" y="1962150"/>
            <a:ext cx="3852862" cy="3879850"/>
          </a:xfrm>
          <a:prstGeom prst="rect">
            <a:avLst/>
          </a:prstGeom>
          <a:effectLst>
            <a:reflection stA="55000" endPos="10000" dir="5400000" sy="-100000" algn="bl" rotWithShape="0"/>
          </a:effectLst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9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2751F-1305-2E47-BB48-6B385E8B2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25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Jus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887DC-58E7-694B-987D-A60F1E387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6D48836C-ADDF-524C-8EDC-C7E5494F5E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2" y="1962150"/>
            <a:ext cx="7954198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sz="2000" b="0" i="0">
                <a:solidFill>
                  <a:schemeClr val="tx1"/>
                </a:solidFill>
                <a:latin typeface="Calibri Regular"/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>
                <a:solidFill>
                  <a:srgbClr val="00929F"/>
                </a:solidFill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9803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E1DA-FDC8-AB4D-87C2-5573CEE7F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EB6352A9-1F2F-0E4C-9E34-9E1F0CC879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0" y="1962150"/>
            <a:ext cx="7954199" cy="179962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b="0" i="0">
                <a:solidFill>
                  <a:schemeClr val="tx1"/>
                </a:solidFill>
                <a:latin typeface="Calibri Regular"/>
              </a:defRPr>
            </a:lvl2pPr>
            <a:lvl3pPr>
              <a:defRPr b="0" i="0">
                <a:solidFill>
                  <a:schemeClr val="tx1"/>
                </a:solidFill>
                <a:latin typeface="Calibri Regular"/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 b="0" i="0">
                <a:solidFill>
                  <a:schemeClr val="tx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8D8B01F6-05AF-EC45-8E22-D516C91895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8955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A2B2F2-50A9-0242-A3F5-3E6C6786DB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58464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35231221-97F3-6C42-9B23-66012CCA57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67973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E98A15F-3C61-3D41-8705-9EBA8025FD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7482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795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 Text Overl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BB772-A045-A942-8ECA-DD4AA4CE8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2319B433-49EC-F34D-ABF9-A2C1C468A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5098" y="1962150"/>
            <a:ext cx="7987102" cy="3879850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bg1"/>
                </a:solidFill>
                <a:latin typeface="Calibri Regular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 b="0" i="0">
                <a:solidFill>
                  <a:schemeClr val="bg1"/>
                </a:solidFill>
                <a:latin typeface="Calibri Regular"/>
              </a:defRPr>
            </a:lvl4pPr>
            <a:lvl5pPr>
              <a:defRPr b="0" i="0">
                <a:solidFill>
                  <a:schemeClr val="bg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196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sv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sv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3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Placeholder 32">
            <a:extLst>
              <a:ext uri="{FF2B5EF4-FFF2-40B4-BE49-F238E27FC236}">
                <a16:creationId xmlns:a16="http://schemas.microsoft.com/office/drawing/2014/main" id="{D15AB156-111B-9D49-B644-995F2C39C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425" y="1674942"/>
            <a:ext cx="4833036" cy="13318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DF92DC-7769-3349-B7D3-E7B8D35284B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C13664-3785-FB49-963D-2716DD79CCAA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8CC5F8E-A5E7-8F49-8FD3-CCA8044F4C7C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E89D0CF-EF73-B84B-A98E-A7356DFDF8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4414" y="3315122"/>
            <a:ext cx="137757" cy="25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64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2880">
          <p15:clr>
            <a:srgbClr val="F26B43"/>
          </p15:clr>
        </p15:guide>
        <p15:guide id="6" orient="horz" pos="399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CA90339-76EB-5049-8F70-7AE22D0D6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500" y="512762"/>
            <a:ext cx="6535380" cy="9422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4A2E73A-B38E-BE45-A6BE-331862FE82FE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50800">
            <a:solidFill>
              <a:srgbClr val="0092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5">
            <a:extLst>
              <a:ext uri="{FF2B5EF4-FFF2-40B4-BE49-F238E27FC236}">
                <a16:creationId xmlns:a16="http://schemas.microsoft.com/office/drawing/2014/main" id="{D80DAD8F-E75F-5248-A3D8-194CD5D657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5E1CBB4-0B33-4C47-4F08-F51CF0BE8181}"/>
              </a:ext>
            </a:extLst>
          </p:cNvPr>
          <p:cNvSpPr txBox="1"/>
          <p:nvPr userDrawn="1"/>
        </p:nvSpPr>
        <p:spPr>
          <a:xfrm>
            <a:off x="434578" y="6467955"/>
            <a:ext cx="7622381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50" b="0" i="0" u="none" strike="noStrike" kern="1200" dirty="0">
                <a:solidFill>
                  <a:srgbClr val="00929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Chemistry for the IB Diploma – Yu &amp; Fletcher © Cambridge University Press &amp; Assessment 2023</a:t>
            </a: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9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2" r:id="rId2"/>
    <p:sldLayoutId id="2147483706" r:id="rId3"/>
    <p:sldLayoutId id="2147483707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00929F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76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A4D06B9-27EE-A04B-88AA-27BE8120F4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2806" y="0"/>
            <a:ext cx="9152449" cy="6857998"/>
          </a:xfrm>
          <a:prstGeom prst="rect">
            <a:avLst/>
          </a:prstGeom>
          <a:gradFill>
            <a:gsLst>
              <a:gs pos="0">
                <a:srgbClr val="0093D0"/>
              </a:gs>
              <a:gs pos="22000">
                <a:srgbClr val="0093D0"/>
              </a:gs>
              <a:gs pos="68000">
                <a:srgbClr val="0093D0"/>
              </a:gs>
              <a:gs pos="98000">
                <a:srgbClr val="0093D0"/>
              </a:gs>
            </a:gsLst>
            <a:lin ang="16200000" scaled="0"/>
          </a:gradFill>
          <a:ln>
            <a:noFill/>
          </a:ln>
          <a:effectLst>
            <a:reflection endPos="0" dir="5400000" sy="-100000" algn="bl" rotWithShape="0"/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E4937AC-CCB7-1E45-BE37-1F20ADBBC9CE}"/>
              </a:ext>
            </a:extLst>
          </p:cNvPr>
          <p:cNvSpPr/>
          <p:nvPr userDrawn="1"/>
        </p:nvSpPr>
        <p:spPr>
          <a:xfrm>
            <a:off x="-2806" y="2511707"/>
            <a:ext cx="9146806" cy="4346294"/>
          </a:xfrm>
          <a:prstGeom prst="rect">
            <a:avLst/>
          </a:prstGeom>
          <a:gradFill>
            <a:gsLst>
              <a:gs pos="0">
                <a:srgbClr val="0093D0"/>
              </a:gs>
              <a:gs pos="34000">
                <a:srgbClr val="0093D0">
                  <a:alpha val="86000"/>
                </a:srgbClr>
              </a:gs>
              <a:gs pos="71000">
                <a:srgbClr val="0093D0">
                  <a:alpha val="64000"/>
                </a:srgbClr>
              </a:gs>
              <a:gs pos="100000">
                <a:srgbClr val="0093D0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49D486-CA41-B843-B391-CECB7F3EB75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C7527AB-710B-8341-BD8A-891D20BA7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87" y="510164"/>
            <a:ext cx="6522156" cy="9448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0EFE1EA-4690-8940-A0C2-8B22F3DBE3F3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07B1DF1-794A-664A-BA1D-8703F7797C96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14" name="Picture 15">
            <a:extLst>
              <a:ext uri="{FF2B5EF4-FFF2-40B4-BE49-F238E27FC236}">
                <a16:creationId xmlns:a16="http://schemas.microsoft.com/office/drawing/2014/main" id="{735EF97F-C9BC-8940-97A9-0E7A3911A72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7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53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69917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9725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1AA231-6B8A-EB53-1E54-42001DBD8572}"/>
              </a:ext>
            </a:extLst>
          </p:cNvPr>
          <p:cNvSpPr txBox="1"/>
          <p:nvPr/>
        </p:nvSpPr>
        <p:spPr>
          <a:xfrm>
            <a:off x="322034" y="2252017"/>
            <a:ext cx="3105150" cy="646331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Chemistry</a:t>
            </a:r>
            <a:endParaRPr lang="en-IN" sz="3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1C8BA9-C191-6A5F-6CE3-EA5DD8F5261E}"/>
              </a:ext>
            </a:extLst>
          </p:cNvPr>
          <p:cNvSpPr txBox="1"/>
          <p:nvPr/>
        </p:nvSpPr>
        <p:spPr>
          <a:xfrm>
            <a:off x="326202" y="3098403"/>
            <a:ext cx="3105150" cy="400110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For the IB Diploma</a:t>
            </a:r>
            <a:endParaRPr lang="en-I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60B9B-DE70-46FF-9F74-ABA1777D5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002" y="420295"/>
            <a:ext cx="6535380" cy="942245"/>
          </a:xfrm>
        </p:spPr>
        <p:txBody>
          <a:bodyPr>
            <a:normAutofit/>
          </a:bodyPr>
          <a:lstStyle/>
          <a:p>
            <a:r>
              <a:rPr lang="en-GB" sz="4800" dirty="0"/>
              <a:t>Chapter 14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301091C-C987-3D40-F697-9E5C34452CBD}"/>
              </a:ext>
            </a:extLst>
          </p:cNvPr>
          <p:cNvSpPr txBox="1">
            <a:spLocks/>
          </p:cNvSpPr>
          <p:nvPr/>
        </p:nvSpPr>
        <p:spPr>
          <a:xfrm>
            <a:off x="827170" y="1351921"/>
            <a:ext cx="6879915" cy="63440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>
                <a:solidFill>
                  <a:srgbClr val="00929F"/>
                </a:solidFill>
                <a:latin typeface="Calibri" panose="020F0502020204030204" pitchFamily="34" charset="0"/>
                <a:ea typeface="+mj-ea"/>
                <a:cs typeface="+mj-cs"/>
              </a:rPr>
              <a:t>Energy from fuels</a:t>
            </a:r>
            <a:endParaRPr lang="en-GB" sz="2800" dirty="0">
              <a:solidFill>
                <a:srgbClr val="00929F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5112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4633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Definitions of oxidation and reduction</a:t>
            </a:r>
            <a:endParaRPr lang="en-GB" dirty="0"/>
          </a:p>
        </p:txBody>
      </p:sp>
      <p:graphicFrame>
        <p:nvGraphicFramePr>
          <p:cNvPr id="8" name="object 3">
            <a:extLst>
              <a:ext uri="{FF2B5EF4-FFF2-40B4-BE49-F238E27FC236}">
                <a16:creationId xmlns:a16="http://schemas.microsoft.com/office/drawing/2014/main" id="{FA918957-1464-285E-48D7-5ED5A107A3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638412"/>
              </p:ext>
            </p:extLst>
          </p:nvPr>
        </p:nvGraphicFramePr>
        <p:xfrm>
          <a:off x="814543" y="1099171"/>
          <a:ext cx="7514911" cy="28570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566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582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1425">
                <a:tc>
                  <a:txBody>
                    <a:bodyPr/>
                    <a:lstStyle/>
                    <a:p>
                      <a:pPr marL="182880" algn="l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Oxida</a:t>
                      </a:r>
                      <a:r>
                        <a:rPr sz="2000" b="1" spc="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2000" b="1" spc="-2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on</a:t>
                      </a:r>
                      <a:endParaRPr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8C4C8"/>
                    </a:solidFill>
                  </a:tcPr>
                </a:tc>
                <a:tc>
                  <a:txBody>
                    <a:bodyPr/>
                    <a:lstStyle/>
                    <a:p>
                      <a:pPr marL="182880" algn="l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Reduction</a:t>
                      </a:r>
                      <a:endParaRPr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8C4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310">
                <a:tc>
                  <a:txBody>
                    <a:bodyPr/>
                    <a:lstStyle/>
                    <a:p>
                      <a:pPr marL="182880" algn="l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Gain</a:t>
                      </a:r>
                      <a:r>
                        <a:rPr sz="20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sz="20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2000" spc="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ygen</a:t>
                      </a:r>
                      <a:r>
                        <a:rPr sz="20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sz="2000" spc="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2880" algn="l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Loss</a:t>
                      </a:r>
                      <a:r>
                        <a:rPr sz="20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sz="20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2000" spc="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ygen</a:t>
                      </a:r>
                      <a:r>
                        <a:rPr sz="2000" spc="-3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sz="2000" spc="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425">
                <a:tc>
                  <a:txBody>
                    <a:bodyPr/>
                    <a:lstStyle/>
                    <a:p>
                      <a:pPr marL="182880" algn="l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Loss</a:t>
                      </a:r>
                      <a:r>
                        <a:rPr sz="20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sz="20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hyd</a:t>
                      </a:r>
                      <a:r>
                        <a:rPr sz="2000" spc="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2000" spc="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</a:t>
                      </a:r>
                      <a:r>
                        <a:rPr sz="2000" spc="-4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sz="2000" spc="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sz="2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2880" algn="l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Gain</a:t>
                      </a:r>
                      <a:r>
                        <a:rPr sz="20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sz="20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hyd</a:t>
                      </a:r>
                      <a:r>
                        <a:rPr sz="2000" spc="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2000" spc="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</a:t>
                      </a:r>
                      <a:r>
                        <a:rPr sz="2000" spc="-4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sz="2000" spc="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425">
                <a:tc>
                  <a:txBody>
                    <a:bodyPr/>
                    <a:lstStyle/>
                    <a:p>
                      <a:pPr marL="182880" algn="l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2000" spc="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crease</a:t>
                      </a:r>
                      <a:r>
                        <a:rPr sz="2000" spc="-4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2000" spc="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idat</a:t>
                      </a:r>
                      <a:r>
                        <a:rPr sz="20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on</a:t>
                      </a:r>
                      <a:r>
                        <a:rPr sz="2000" spc="-3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2880" algn="l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Decrease</a:t>
                      </a:r>
                      <a:r>
                        <a:rPr sz="2000" spc="-2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2000" spc="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idat</a:t>
                      </a:r>
                      <a:r>
                        <a:rPr sz="20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on</a:t>
                      </a:r>
                      <a:r>
                        <a:rPr sz="2000" spc="-4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</a:t>
                      </a:r>
                      <a:endParaRPr sz="2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1425">
                <a:tc>
                  <a:txBody>
                    <a:bodyPr/>
                    <a:lstStyle/>
                    <a:p>
                      <a:pPr marL="182880" algn="l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Loss</a:t>
                      </a:r>
                      <a:r>
                        <a:rPr sz="20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sz="20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2000" spc="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ns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2880" algn="l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Gain</a:t>
                      </a:r>
                      <a:r>
                        <a:rPr sz="20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sz="2000" spc="-1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</a:t>
                      </a:r>
                      <a:r>
                        <a:rPr sz="2000" spc="-1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sz="2000" spc="5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ns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F617CCEE-1771-3724-D354-02B9344BD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9266" y="4179833"/>
            <a:ext cx="4105469" cy="201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47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7" y="535607"/>
            <a:ext cx="8174713" cy="64938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Different types of combustion</a:t>
            </a:r>
            <a:endParaRPr lang="en-GB" dirty="0"/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12944CB1-3150-DB36-42EF-7E4892098854}"/>
              </a:ext>
            </a:extLst>
          </p:cNvPr>
          <p:cNvSpPr txBox="1"/>
          <p:nvPr/>
        </p:nvSpPr>
        <p:spPr>
          <a:xfrm>
            <a:off x="793822" y="1636292"/>
            <a:ext cx="7928481" cy="26161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ct val="100000"/>
              </a:lnSpc>
            </a:pPr>
            <a:r>
              <a:rPr sz="2000" spc="-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</a:t>
            </a:r>
            <a:r>
              <a:rPr sz="2000" spc="-1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2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z="2000" spc="-1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spc="-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ombu</a:t>
            </a:r>
            <a:r>
              <a:rPr sz="2000" spc="-3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tion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780">
              <a:lnSpc>
                <a:spcPct val="100000"/>
              </a:lnSpc>
              <a:spcBef>
                <a:spcPts val="610"/>
              </a:spcBef>
            </a:pP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Thi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s when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 is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tiful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sup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ply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en.</a:t>
            </a:r>
            <a:r>
              <a:rPr sz="20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2000" spc="-5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spc="-3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od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cts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eaction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arbon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21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lnSpc>
                <a:spcPct val="100000"/>
              </a:lnSpc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31"/>
              </a:spcBef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Inco</a:t>
            </a:r>
            <a:r>
              <a:rPr sz="2000" spc="-1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2000" spc="-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</a:t>
            </a:r>
            <a:r>
              <a:rPr sz="2000" spc="-1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2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1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</a:t>
            </a:r>
            <a:r>
              <a:rPr sz="2000" spc="-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ombu</a:t>
            </a:r>
            <a:r>
              <a:rPr sz="2000" spc="-25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dirty="0">
                <a:solidFill>
                  <a:srgbClr val="00929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tion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 marR="136525">
              <a:lnSpc>
                <a:spcPct val="100000"/>
              </a:lnSpc>
              <a:spcBef>
                <a:spcPts val="610"/>
              </a:spcBef>
            </a:pP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Thi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s when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 is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 l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ed</a:t>
            </a:r>
            <a:r>
              <a:rPr sz="2000" spc="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sup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ply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en.</a:t>
            </a:r>
            <a:r>
              <a:rPr sz="2000" spc="-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spc="-3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od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cts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ompl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ombu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tion a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175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sz="2000"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arbon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mon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 and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soo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(C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7707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3596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Biofuels</a:t>
            </a:r>
            <a:endParaRPr lang="en-GB" dirty="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8033E859-0EDB-6A3E-6B9D-D50DDACCDBC2}"/>
              </a:ext>
            </a:extLst>
          </p:cNvPr>
          <p:cNvSpPr txBox="1"/>
          <p:nvPr/>
        </p:nvSpPr>
        <p:spPr>
          <a:xfrm>
            <a:off x="747717" y="1383226"/>
            <a:ext cx="7947143" cy="2372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marR="5080" indent="-228600">
              <a:buClr>
                <a:srgbClr val="171716"/>
              </a:buClr>
              <a:buFont typeface="Arial"/>
              <a:buChar char="•"/>
              <a:tabLst>
                <a:tab pos="241935" algn="l"/>
              </a:tabLst>
            </a:pPr>
            <a:r>
              <a:rPr sz="2000" b="1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Biomass</a:t>
            </a:r>
            <a:r>
              <a:rPr sz="2000" b="1" spc="-3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2000" spc="-3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2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</a:t>
            </a:r>
            <a:r>
              <a:rPr sz="2000" spc="-1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sz="2000" spc="3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1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</a:t>
            </a:r>
            <a:r>
              <a:rPr sz="2000" spc="-2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 </a:t>
            </a:r>
            <a:r>
              <a:rPr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1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ani</a:t>
            </a:r>
            <a:r>
              <a:rPr sz="2000" spc="-1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sz="2000" spc="1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sz="2000" spc="-1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gin</a:t>
            </a:r>
            <a:r>
              <a:rPr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sz="2000" spc="-3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 is</a:t>
            </a:r>
            <a:r>
              <a:rPr sz="2000" spc="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 </a:t>
            </a:r>
            <a:r>
              <a:rPr sz="2000" spc="-3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2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fuel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br>
              <a:rPr lang="en-US"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biomas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sz="2000" spc="-1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</a:t>
            </a:r>
            <a:r>
              <a:rPr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1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sz="2000" spc="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rned </a:t>
            </a:r>
            <a:r>
              <a:rPr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sz="2000" spc="-3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ectly</a:t>
            </a:r>
            <a:r>
              <a:rPr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(e</a:t>
            </a:r>
            <a:r>
              <a:rPr sz="2000" spc="2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g.</a:t>
            </a:r>
            <a:r>
              <a:rPr lang="en-US"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sz="2000" spc="-2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3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ood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sz="2000" spc="-1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1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1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3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spc="-3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1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2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</a:t>
            </a:r>
            <a:r>
              <a:rPr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spc="-2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nt</a:t>
            </a:r>
            <a:r>
              <a:rPr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lang="en-IN"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biofuels</a:t>
            </a:r>
            <a:r>
              <a:rPr sz="2000" spc="-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41300" indent="-228600">
              <a:spcBef>
                <a:spcPts val="1705"/>
              </a:spcBef>
              <a:buClr>
                <a:srgbClr val="171716"/>
              </a:buClr>
              <a:buFont typeface="Arial"/>
              <a:buChar char="•"/>
              <a:tabLst>
                <a:tab pos="241935" algn="l"/>
              </a:tabLst>
            </a:pPr>
            <a:r>
              <a:rPr lang="en-US" sz="2000" b="1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sz="2000" b="1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</a:t>
            </a:r>
            <a:r>
              <a:rPr sz="2000" b="1" spc="5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b="1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uel</a:t>
            </a:r>
            <a:r>
              <a:rPr sz="2000" b="1" spc="-2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fuel produced from organic matter obtained from plants, </a:t>
            </a:r>
            <a:br>
              <a:rPr lang="en-US"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17171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 waste material of plant/animal origin, etc., e.g. ethanol (from the fermentation of sugar cane/corn starch), biogas (from decaying matter) and biodiesel (from vegetable oils).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45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9" y="535605"/>
            <a:ext cx="8006760" cy="52310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An alkaline hydrogen–oxygen fuel cell with KOH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BDFE8D-E04A-8CC1-A467-0282BCC3F987}"/>
              </a:ext>
            </a:extLst>
          </p:cNvPr>
          <p:cNvSpPr txBox="1"/>
          <p:nvPr/>
        </p:nvSpPr>
        <p:spPr>
          <a:xfrm>
            <a:off x="1847919" y="5209400"/>
            <a:ext cx="544816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14.1</a:t>
            </a:r>
            <a:r>
              <a:rPr lang="en-IN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An alkaline hydrogen–oxygen fuel cell with a potassium </a:t>
            </a:r>
            <a:br>
              <a:rPr lang="en-IN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IN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hydroxide electrolyte.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7D52A586-2666-9E33-02B8-B98D9E95A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9592" y="1382140"/>
            <a:ext cx="6494106" cy="358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35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9" y="535605"/>
            <a:ext cx="8006760" cy="98211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An acidic hydrogen–oxygen fuel cell using </a:t>
            </a:r>
            <a:br>
              <a:rPr lang="en-US" dirty="0"/>
            </a:br>
            <a:r>
              <a:rPr lang="en-US" dirty="0"/>
              <a:t>proton exchange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D829CB-40B7-4A02-39D8-7B6ABCBDA689}"/>
              </a:ext>
            </a:extLst>
          </p:cNvPr>
          <p:cNvSpPr txBox="1"/>
          <p:nvPr/>
        </p:nvSpPr>
        <p:spPr>
          <a:xfrm>
            <a:off x="802432" y="5632302"/>
            <a:ext cx="794035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14.2</a:t>
            </a:r>
            <a:r>
              <a:rPr lang="en-IN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An acidic hydrogen–oxygen fuel cell using a proton exchange membrane.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10334053-6F80-AF80-13AA-A9192B921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992" y="1589318"/>
            <a:ext cx="7654841" cy="367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382380"/>
      </p:ext>
    </p:extLst>
  </p:cSld>
  <p:clrMapOvr>
    <a:masterClrMapping/>
  </p:clrMapOvr>
</p:sld>
</file>

<file path=ppt/theme/theme1.xml><?xml version="1.0" encoding="utf-8"?>
<a:theme xmlns:a="http://schemas.openxmlformats.org/drawingml/2006/main" name="Section Tit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ody - White Background">
  <a:themeElements>
    <a:clrScheme name="Custom 1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8995"/>
      </a:accent1>
      <a:accent2>
        <a:srgbClr val="ED7D31"/>
      </a:accent2>
      <a:accent3>
        <a:srgbClr val="A5A5A5"/>
      </a:accent3>
      <a:accent4>
        <a:srgbClr val="57959A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Full Image with Text Overlay">
  <a:themeElements>
    <a:clrScheme name="Primary - Teal">
      <a:dk1>
        <a:srgbClr val="3E909D"/>
      </a:dk1>
      <a:lt1>
        <a:srgbClr val="FFFFFF"/>
      </a:lt1>
      <a:dk2>
        <a:srgbClr val="3E909D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FFFFF"/>
      </a:hlink>
      <a:folHlink>
        <a:srgbClr val="FFFFFF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7C100645B3FC47B311346EC1299E0C" ma:contentTypeVersion="16" ma:contentTypeDescription="Create a new document." ma:contentTypeScope="" ma:versionID="29fbdc09a333695f21bbae6dc8830d4f">
  <xsd:schema xmlns:xsd="http://www.w3.org/2001/XMLSchema" xmlns:xs="http://www.w3.org/2001/XMLSchema" xmlns:p="http://schemas.microsoft.com/office/2006/metadata/properties" xmlns:ns2="5da31344-14ac-4e79-b3ba-74af94be30cf" xmlns:ns3="cf045e92-2ebe-47e8-a8d6-0a6f9246de56" xmlns:ns4="7424b78e-8606-4fd1-9a19-b6b90bbc0a1b" targetNamespace="http://schemas.microsoft.com/office/2006/metadata/properties" ma:root="true" ma:fieldsID="d3162297920c1daf0fd9f1538859a9f9" ns2:_="" ns3:_="" ns4:_="">
    <xsd:import namespace="5da31344-14ac-4e79-b3ba-74af94be30cf"/>
    <xsd:import namespace="cf045e92-2ebe-47e8-a8d6-0a6f9246de56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4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a31344-14ac-4e79-b3ba-74af94be30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45e92-2ebe-47e8-a8d6-0a6f9246de5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e0a2991d-6ae7-4669-8e13-b256c14e97b0}" ma:internalName="TaxCatchAll" ma:showField="CatchAllData" ma:web="cf045e92-2ebe-47e8-a8d6-0a6f9246de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a31344-14ac-4e79-b3ba-74af94be30cf">
      <Terms xmlns="http://schemas.microsoft.com/office/infopath/2007/PartnerControls"/>
    </lcf76f155ced4ddcb4097134ff3c332f>
    <TaxCatchAll xmlns="7424b78e-8606-4fd1-9a19-b6b90bbc0a1b" xsi:nil="true"/>
  </documentManagement>
</p:properties>
</file>

<file path=customXml/itemProps1.xml><?xml version="1.0" encoding="utf-8"?>
<ds:datastoreItem xmlns:ds="http://schemas.openxmlformats.org/officeDocument/2006/customXml" ds:itemID="{21868B25-C91B-4BA5-BD58-1D0EA01ECA1E}"/>
</file>

<file path=customXml/itemProps2.xml><?xml version="1.0" encoding="utf-8"?>
<ds:datastoreItem xmlns:ds="http://schemas.openxmlformats.org/officeDocument/2006/customXml" ds:itemID="{7075F327-8814-40E4-9ADD-54A207DCF2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EA75E2-711F-4039-9A09-8FF49385F95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4048</TotalTime>
  <Words>263</Words>
  <Application>Microsoft Office PowerPoint</Application>
  <PresentationFormat>On-screen Show (4:3)</PresentationFormat>
  <Paragraphs>36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Regular</vt:lpstr>
      <vt:lpstr>Section Title</vt:lpstr>
      <vt:lpstr>Body - White Background</vt:lpstr>
      <vt:lpstr>3_Full Image with Text Overlay</vt:lpstr>
      <vt:lpstr>Blank</vt:lpstr>
      <vt:lpstr>1_Blank</vt:lpstr>
      <vt:lpstr>PowerPoint Presentation</vt:lpstr>
      <vt:lpstr>Chapter 14</vt:lpstr>
      <vt:lpstr>Definitions of oxidation and reduction</vt:lpstr>
      <vt:lpstr>Different types of combustion</vt:lpstr>
      <vt:lpstr>Biofuels</vt:lpstr>
      <vt:lpstr>An alkaline hydrogen–oxygen fuel cell with KOH</vt:lpstr>
      <vt:lpstr>An acidic hydrogen–oxygen fuel cell using  proton exchange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Don Young</dc:creator>
  <cp:keywords/>
  <dc:description/>
  <cp:lastModifiedBy>Satyendra Singh</cp:lastModifiedBy>
  <cp:revision>442</cp:revision>
  <dcterms:created xsi:type="dcterms:W3CDTF">2018-09-19T08:27:40Z</dcterms:created>
  <dcterms:modified xsi:type="dcterms:W3CDTF">2023-08-24T13:53:47Z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0x010100847C100645B3FC47B311346EC1299E0C</vt:lpwstr>
  </property>
</Properties>
</file>