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16"/>
  </p:notesMasterIdLst>
  <p:sldIdLst>
    <p:sldId id="281" r:id="rId9"/>
    <p:sldId id="288" r:id="rId10"/>
    <p:sldId id="291" r:id="rId11"/>
    <p:sldId id="298" r:id="rId12"/>
    <p:sldId id="304" r:id="rId13"/>
    <p:sldId id="305" r:id="rId14"/>
    <p:sldId id="30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FFFFCC"/>
    <a:srgbClr val="66FFFF"/>
    <a:srgbClr val="FFFF66"/>
    <a:srgbClr val="9966FF"/>
    <a:srgbClr val="118991"/>
    <a:srgbClr val="00929F"/>
    <a:srgbClr val="42969F"/>
    <a:srgbClr val="5A999F"/>
    <a:srgbClr val="6B9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396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87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02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912E4A3-52A7-D3C9-E2F4-A67EE2EFEB11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21</a:t>
            </a: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3DC53F2-6E10-4E75-A922-E2840E4BC5F6}"/>
              </a:ext>
            </a:extLst>
          </p:cNvPr>
          <p:cNvSpPr txBox="1"/>
          <p:nvPr/>
        </p:nvSpPr>
        <p:spPr>
          <a:xfrm>
            <a:off x="823316" y="1263529"/>
            <a:ext cx="6314602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2800" spc="-65" dirty="0">
                <a:solidFill>
                  <a:srgbClr val="00929F"/>
                </a:solidFill>
                <a:latin typeface="Calibri"/>
                <a:cs typeface="Calibri"/>
              </a:rPr>
              <a:t>Electron sharing reactions</a:t>
            </a:r>
            <a:endParaRPr lang="en-IN" sz="2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Definitions</a:t>
            </a:r>
            <a:endParaRPr lang="en-GB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8C24A1D7-85E7-BEBE-AA69-72176722AAE8}"/>
              </a:ext>
            </a:extLst>
          </p:cNvPr>
          <p:cNvSpPr txBox="1"/>
          <p:nvPr/>
        </p:nvSpPr>
        <p:spPr>
          <a:xfrm>
            <a:off x="769323" y="1427538"/>
            <a:ext cx="7275339" cy="1308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Radi</a:t>
            </a:r>
            <a:r>
              <a:rPr sz="2000" b="1" spc="-10" dirty="0">
                <a:latin typeface="Calibri"/>
                <a:cs typeface="Calibri"/>
              </a:rPr>
              <a:t>c</a:t>
            </a:r>
            <a:r>
              <a:rPr sz="2000" b="1" dirty="0">
                <a:latin typeface="Calibri"/>
                <a:cs typeface="Calibri"/>
              </a:rPr>
              <a:t>a</a:t>
            </a:r>
            <a:r>
              <a:rPr sz="2000" b="1" spc="-10" dirty="0">
                <a:latin typeface="Calibri"/>
                <a:cs typeface="Calibri"/>
              </a:rPr>
              <a:t>l</a:t>
            </a:r>
            <a:r>
              <a:rPr lang="en-US" sz="2000" b="1" spc="-10" dirty="0">
                <a:latin typeface="Calibri"/>
                <a:cs typeface="Calibri"/>
              </a:rPr>
              <a:t>: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a species (atom or group of atoms) with an unpaired electron. Radicals are very reactive because of this unpaired electron.</a:t>
            </a:r>
            <a:endParaRPr sz="2000" dirty="0">
              <a:latin typeface="Calibri"/>
              <a:cs typeface="Calibri"/>
            </a:endParaRPr>
          </a:p>
          <a:p>
            <a:pPr marL="12700" marR="5080">
              <a:lnSpc>
                <a:spcPts val="2160"/>
              </a:lnSpc>
              <a:spcBef>
                <a:spcPts val="1030"/>
              </a:spcBef>
            </a:pPr>
            <a:r>
              <a:rPr sz="2000" b="1" dirty="0">
                <a:latin typeface="Calibri"/>
                <a:cs typeface="Calibri"/>
              </a:rPr>
              <a:t>Homol</a:t>
            </a:r>
            <a:r>
              <a:rPr sz="2000" b="1" spc="5" dirty="0">
                <a:latin typeface="Calibri"/>
                <a:cs typeface="Calibri"/>
              </a:rPr>
              <a:t>y</a:t>
            </a:r>
            <a:r>
              <a:rPr sz="2000" b="1" dirty="0">
                <a:latin typeface="Calibri"/>
                <a:cs typeface="Calibri"/>
              </a:rPr>
              <a:t>tic</a:t>
            </a:r>
            <a:r>
              <a:rPr sz="2000" b="1" spc="-3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fi</a:t>
            </a:r>
            <a:r>
              <a:rPr sz="2000" b="1" spc="5" dirty="0">
                <a:latin typeface="Calibri"/>
                <a:cs typeface="Calibri"/>
              </a:rPr>
              <a:t>s</a:t>
            </a:r>
            <a:r>
              <a:rPr sz="2000" b="1" dirty="0">
                <a:latin typeface="Calibri"/>
                <a:cs typeface="Calibri"/>
              </a:rPr>
              <a:t>sio</a:t>
            </a:r>
            <a:r>
              <a:rPr sz="2000" b="1" spc="10" dirty="0">
                <a:latin typeface="Calibri"/>
                <a:cs typeface="Calibri"/>
              </a:rPr>
              <a:t>n</a:t>
            </a:r>
            <a:r>
              <a:rPr lang="en-US" sz="2000" b="1" spc="10" dirty="0">
                <a:latin typeface="Calibri"/>
                <a:cs typeface="Calibri"/>
              </a:rPr>
              <a:t>: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a covalent bond breaks such that one electron goes back to each atom making up the original covalent bond.</a:t>
            </a:r>
            <a:endParaRPr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7E389-BB15-44D2-E995-AAA576F28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Reaction of alkanes with halogens</a:t>
            </a:r>
            <a:endParaRPr lang="en-GB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0E11B6C5-2AB1-247A-D9B4-ABA30F738DBC}"/>
              </a:ext>
            </a:extLst>
          </p:cNvPr>
          <p:cNvSpPr/>
          <p:nvPr/>
        </p:nvSpPr>
        <p:spPr>
          <a:xfrm>
            <a:off x="2825732" y="1499077"/>
            <a:ext cx="541528" cy="171450"/>
          </a:xfrm>
          <a:custGeom>
            <a:avLst/>
            <a:gdLst/>
            <a:ahLst/>
            <a:cxnLst/>
            <a:rect l="l" t="t" r="r" b="b"/>
            <a:pathLst>
              <a:path w="721360" h="171450">
                <a:moveTo>
                  <a:pt x="645763" y="85899"/>
                </a:moveTo>
                <a:lnTo>
                  <a:pt x="552616" y="142527"/>
                </a:lnTo>
                <a:lnTo>
                  <a:pt x="550827" y="153232"/>
                </a:lnTo>
                <a:lnTo>
                  <a:pt x="555985" y="166357"/>
                </a:lnTo>
                <a:lnTo>
                  <a:pt x="566712" y="171158"/>
                </a:lnTo>
                <a:lnTo>
                  <a:pt x="578485" y="168742"/>
                </a:lnTo>
                <a:lnTo>
                  <a:pt x="688346" y="104607"/>
                </a:lnTo>
                <a:lnTo>
                  <a:pt x="683133" y="104607"/>
                </a:lnTo>
                <a:lnTo>
                  <a:pt x="683133" y="102067"/>
                </a:lnTo>
                <a:lnTo>
                  <a:pt x="673481" y="102067"/>
                </a:lnTo>
                <a:lnTo>
                  <a:pt x="645763" y="85899"/>
                </a:lnTo>
                <a:close/>
              </a:path>
              <a:path w="721360" h="171450">
                <a:moveTo>
                  <a:pt x="612521" y="66507"/>
                </a:moveTo>
                <a:lnTo>
                  <a:pt x="0" y="66507"/>
                </a:lnTo>
                <a:lnTo>
                  <a:pt x="0" y="104607"/>
                </a:lnTo>
                <a:lnTo>
                  <a:pt x="614989" y="104607"/>
                </a:lnTo>
                <a:lnTo>
                  <a:pt x="645763" y="85899"/>
                </a:lnTo>
                <a:lnTo>
                  <a:pt x="612521" y="66507"/>
                </a:lnTo>
                <a:close/>
              </a:path>
              <a:path w="721360" h="171450">
                <a:moveTo>
                  <a:pt x="688346" y="66507"/>
                </a:moveTo>
                <a:lnTo>
                  <a:pt x="683133" y="66507"/>
                </a:lnTo>
                <a:lnTo>
                  <a:pt x="683133" y="104607"/>
                </a:lnTo>
                <a:lnTo>
                  <a:pt x="688346" y="104607"/>
                </a:lnTo>
                <a:lnTo>
                  <a:pt x="720979" y="85557"/>
                </a:lnTo>
                <a:lnTo>
                  <a:pt x="688346" y="66507"/>
                </a:lnTo>
                <a:close/>
              </a:path>
              <a:path w="721360" h="171450">
                <a:moveTo>
                  <a:pt x="673481" y="69047"/>
                </a:moveTo>
                <a:lnTo>
                  <a:pt x="645763" y="85899"/>
                </a:lnTo>
                <a:lnTo>
                  <a:pt x="673481" y="102067"/>
                </a:lnTo>
                <a:lnTo>
                  <a:pt x="673481" y="69047"/>
                </a:lnTo>
                <a:close/>
              </a:path>
              <a:path w="721360" h="171450">
                <a:moveTo>
                  <a:pt x="683133" y="69047"/>
                </a:moveTo>
                <a:lnTo>
                  <a:pt x="673481" y="69047"/>
                </a:lnTo>
                <a:lnTo>
                  <a:pt x="673481" y="102067"/>
                </a:lnTo>
                <a:lnTo>
                  <a:pt x="683133" y="102067"/>
                </a:lnTo>
                <a:lnTo>
                  <a:pt x="683133" y="69047"/>
                </a:lnTo>
                <a:close/>
              </a:path>
              <a:path w="721360" h="171450">
                <a:moveTo>
                  <a:pt x="569782" y="0"/>
                </a:moveTo>
                <a:lnTo>
                  <a:pt x="559316" y="3532"/>
                </a:lnTo>
                <a:lnTo>
                  <a:pt x="550234" y="14650"/>
                </a:lnTo>
                <a:lnTo>
                  <a:pt x="551313" y="26374"/>
                </a:lnTo>
                <a:lnTo>
                  <a:pt x="559181" y="35392"/>
                </a:lnTo>
                <a:lnTo>
                  <a:pt x="645763" y="85899"/>
                </a:lnTo>
                <a:lnTo>
                  <a:pt x="673481" y="69047"/>
                </a:lnTo>
                <a:lnTo>
                  <a:pt x="683133" y="69047"/>
                </a:lnTo>
                <a:lnTo>
                  <a:pt x="683133" y="66507"/>
                </a:lnTo>
                <a:lnTo>
                  <a:pt x="688346" y="66507"/>
                </a:lnTo>
                <a:lnTo>
                  <a:pt x="578485" y="2372"/>
                </a:lnTo>
                <a:lnTo>
                  <a:pt x="56978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FA757BF6-8F75-02BA-7133-16F7F301A96E}"/>
              </a:ext>
            </a:extLst>
          </p:cNvPr>
          <p:cNvSpPr txBox="1"/>
          <p:nvPr/>
        </p:nvSpPr>
        <p:spPr>
          <a:xfrm>
            <a:off x="5379025" y="1470798"/>
            <a:ext cx="1533906" cy="9746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53085" algn="l"/>
              </a:tabLst>
            </a:pPr>
            <a:r>
              <a:rPr sz="2000" dirty="0">
                <a:latin typeface="Calibri"/>
                <a:cs typeface="Calibri"/>
              </a:rPr>
              <a:t>+	</a:t>
            </a:r>
            <a:r>
              <a:rPr sz="2000" spc="-5" dirty="0">
                <a:latin typeface="Calibri"/>
                <a:cs typeface="Calibri"/>
              </a:rPr>
              <a:t>HCl</a:t>
            </a:r>
            <a:endParaRPr sz="2000" dirty="0">
              <a:latin typeface="Calibri"/>
              <a:cs typeface="Calibri"/>
            </a:endParaRPr>
          </a:p>
          <a:p>
            <a:pPr marL="389255" marR="5080">
              <a:lnSpc>
                <a:spcPct val="100000"/>
              </a:lnSpc>
              <a:spcBef>
                <a:spcPts val="350"/>
              </a:spcBef>
            </a:pPr>
            <a:r>
              <a:rPr lang="en-IN" sz="2000" dirty="0">
                <a:latin typeface="Calibri"/>
                <a:cs typeface="Calibri"/>
              </a:rPr>
              <a:t>h</a:t>
            </a:r>
            <a:r>
              <a:rPr sz="2000" spc="-20" dirty="0" err="1">
                <a:latin typeface="Calibri"/>
                <a:cs typeface="Calibri"/>
              </a:rPr>
              <a:t>y</a:t>
            </a:r>
            <a:r>
              <a:rPr sz="2000" spc="-5" dirty="0" err="1">
                <a:latin typeface="Calibri"/>
                <a:cs typeface="Calibri"/>
              </a:rPr>
              <a:t>d</a:t>
            </a:r>
            <a:r>
              <a:rPr sz="2000" spc="-40" dirty="0" err="1">
                <a:latin typeface="Calibri"/>
                <a:cs typeface="Calibri"/>
              </a:rPr>
              <a:t>r</a:t>
            </a:r>
            <a:r>
              <a:rPr sz="2000" spc="-5" dirty="0" err="1">
                <a:latin typeface="Calibri"/>
                <a:cs typeface="Calibri"/>
              </a:rPr>
              <a:t>o</a:t>
            </a:r>
            <a:r>
              <a:rPr sz="2000" spc="-10" dirty="0" err="1">
                <a:latin typeface="Calibri"/>
                <a:cs typeface="Calibri"/>
              </a:rPr>
              <a:t>g</a:t>
            </a:r>
            <a:r>
              <a:rPr sz="2000" dirty="0" err="1">
                <a:latin typeface="Calibri"/>
                <a:cs typeface="Calibri"/>
              </a:rPr>
              <a:t>en</a:t>
            </a:r>
            <a:r>
              <a:rPr sz="2000" dirty="0">
                <a:latin typeface="Calibri"/>
                <a:cs typeface="Calibri"/>
              </a:rPr>
              <a:t> c</a:t>
            </a:r>
            <a:r>
              <a:rPr sz="2000" spc="5" dirty="0">
                <a:latin typeface="Calibri"/>
                <a:cs typeface="Calibri"/>
              </a:rPr>
              <a:t>h</a:t>
            </a:r>
            <a:r>
              <a:rPr sz="2000" dirty="0">
                <a:latin typeface="Calibri"/>
                <a:cs typeface="Calibri"/>
              </a:rPr>
              <a:t>lo</a:t>
            </a:r>
            <a:r>
              <a:rPr sz="2000" spc="-1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ide</a:t>
            </a: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A2561F7F-E815-974A-48CE-09CA6EF38635}"/>
              </a:ext>
            </a:extLst>
          </p:cNvPr>
          <p:cNvSpPr txBox="1"/>
          <p:nvPr/>
        </p:nvSpPr>
        <p:spPr>
          <a:xfrm>
            <a:off x="889943" y="1400410"/>
            <a:ext cx="405765" cy="321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C</a:t>
            </a:r>
            <a:r>
              <a:rPr sz="2000" dirty="0">
                <a:latin typeface="Calibri"/>
                <a:cs typeface="Calibri"/>
              </a:rPr>
              <a:t>H</a:t>
            </a:r>
            <a:r>
              <a:rPr sz="1950" spc="15" baseline="-21367" dirty="0">
                <a:latin typeface="Calibri"/>
                <a:cs typeface="Calibri"/>
              </a:rPr>
              <a:t>4</a:t>
            </a:r>
            <a:endParaRPr sz="1950" baseline="-21367" dirty="0">
              <a:latin typeface="Calibri"/>
              <a:cs typeface="Calibri"/>
            </a:endParaRPr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29F28C8E-FDBE-43BE-E0A3-40BD67553530}"/>
              </a:ext>
            </a:extLst>
          </p:cNvPr>
          <p:cNvSpPr txBox="1"/>
          <p:nvPr/>
        </p:nvSpPr>
        <p:spPr>
          <a:xfrm>
            <a:off x="1567233" y="1400410"/>
            <a:ext cx="90678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14045" algn="l"/>
              </a:tabLst>
            </a:pPr>
            <a:r>
              <a:rPr sz="2000" dirty="0">
                <a:latin typeface="Calibri"/>
                <a:cs typeface="Calibri"/>
              </a:rPr>
              <a:t>+</a:t>
            </a:r>
            <a:r>
              <a:rPr lang="en-US" sz="2000" dirty="0">
                <a:latin typeface="Calibri"/>
                <a:cs typeface="Calibri"/>
              </a:rPr>
              <a:t>     </a:t>
            </a:r>
            <a:r>
              <a:rPr sz="2000" spc="-5" dirty="0">
                <a:latin typeface="Calibri"/>
                <a:cs typeface="Calibri"/>
              </a:rPr>
              <a:t>Cl</a:t>
            </a:r>
            <a:r>
              <a:rPr sz="1950" spc="15" baseline="-21367" dirty="0">
                <a:latin typeface="Calibri"/>
                <a:cs typeface="Calibri"/>
              </a:rPr>
              <a:t>2</a:t>
            </a:r>
            <a:endParaRPr sz="1950" baseline="-21367" dirty="0">
              <a:latin typeface="Calibri"/>
              <a:cs typeface="Calibri"/>
            </a:endParaRPr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id="{98577BF8-EC96-2281-5CEC-775730611792}"/>
              </a:ext>
            </a:extLst>
          </p:cNvPr>
          <p:cNvSpPr txBox="1"/>
          <p:nvPr/>
        </p:nvSpPr>
        <p:spPr>
          <a:xfrm>
            <a:off x="3643188" y="1442517"/>
            <a:ext cx="1607185" cy="717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3365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CH</a:t>
            </a:r>
            <a:r>
              <a:rPr sz="1950" spc="7" baseline="-21367" dirty="0">
                <a:latin typeface="Calibri"/>
                <a:cs typeface="Calibri"/>
              </a:rPr>
              <a:t>3</a:t>
            </a:r>
            <a:r>
              <a:rPr sz="2000" spc="-5" dirty="0">
                <a:latin typeface="Calibri"/>
                <a:cs typeface="Calibri"/>
              </a:rPr>
              <a:t>Cl</a:t>
            </a:r>
            <a:endParaRPr sz="2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40"/>
              </a:spcBef>
            </a:pPr>
            <a:r>
              <a:rPr sz="2000" dirty="0">
                <a:latin typeface="Calibri"/>
                <a:cs typeface="Calibri"/>
              </a:rPr>
              <a:t>c</a:t>
            </a:r>
            <a:r>
              <a:rPr sz="2000" spc="5" dirty="0">
                <a:latin typeface="Calibri"/>
                <a:cs typeface="Calibri"/>
              </a:rPr>
              <a:t>h</a:t>
            </a:r>
            <a:r>
              <a:rPr sz="2000" dirty="0">
                <a:latin typeface="Calibri"/>
                <a:cs typeface="Calibri"/>
              </a:rPr>
              <a:t>lo</a:t>
            </a:r>
            <a:r>
              <a:rPr sz="2000" spc="-45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om</a:t>
            </a:r>
            <a:r>
              <a:rPr sz="2000" spc="-2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thane</a:t>
            </a:r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A4C1F821-5C35-FC3F-F34F-0496303AE4B9}"/>
              </a:ext>
            </a:extLst>
          </p:cNvPr>
          <p:cNvSpPr txBox="1"/>
          <p:nvPr/>
        </p:nvSpPr>
        <p:spPr>
          <a:xfrm>
            <a:off x="2905269" y="1285633"/>
            <a:ext cx="51689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UV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AD56A959-C823-06DC-8971-05CC5257FCCF}"/>
              </a:ext>
            </a:extLst>
          </p:cNvPr>
          <p:cNvSpPr txBox="1"/>
          <p:nvPr/>
        </p:nvSpPr>
        <p:spPr>
          <a:xfrm>
            <a:off x="889942" y="2497932"/>
            <a:ext cx="6975763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Calibri"/>
                <a:cs typeface="Calibri"/>
              </a:rPr>
              <a:t>With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40" dirty="0">
                <a:latin typeface="Calibri"/>
                <a:cs typeface="Calibri"/>
              </a:rPr>
              <a:t>e</a:t>
            </a:r>
            <a:r>
              <a:rPr sz="2000" spc="-45" dirty="0">
                <a:latin typeface="Calibri"/>
                <a:cs typeface="Calibri"/>
              </a:rPr>
              <a:t>x</a:t>
            </a:r>
            <a:r>
              <a:rPr sz="2000" spc="-5" dirty="0">
                <a:latin typeface="Calibri"/>
                <a:cs typeface="Calibri"/>
              </a:rPr>
              <a:t>ce</a:t>
            </a:r>
            <a:r>
              <a:rPr sz="2000" dirty="0">
                <a:latin typeface="Calibri"/>
                <a:cs typeface="Calibri"/>
              </a:rPr>
              <a:t>ss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c</a:t>
            </a:r>
            <a:r>
              <a:rPr sz="2000" spc="5" dirty="0">
                <a:latin typeface="Calibri"/>
                <a:cs typeface="Calibri"/>
              </a:rPr>
              <a:t>h</a:t>
            </a:r>
            <a:r>
              <a:rPr sz="2000" dirty="0">
                <a:latin typeface="Calibri"/>
                <a:cs typeface="Calibri"/>
              </a:rPr>
              <a:t>lo</a:t>
            </a:r>
            <a:r>
              <a:rPr sz="2000" spc="-1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ine</a:t>
            </a:r>
            <a:r>
              <a:rPr lang="en-US" sz="2000" dirty="0">
                <a:latin typeface="Calibri"/>
                <a:cs typeface="Calibri"/>
              </a:rPr>
              <a:t>,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m</a:t>
            </a:r>
            <a:r>
              <a:rPr sz="2000" spc="-2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thane 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dirty="0">
                <a:latin typeface="Calibri"/>
                <a:cs typeface="Calibri"/>
              </a:rPr>
              <a:t>an </a:t>
            </a:r>
            <a:r>
              <a:rPr sz="2000" spc="-35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eact 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o </a:t>
            </a:r>
            <a:r>
              <a:rPr sz="2000" spc="-35" dirty="0">
                <a:latin typeface="Calibri"/>
                <a:cs typeface="Calibri"/>
              </a:rPr>
              <a:t>f</a:t>
            </a:r>
            <a:r>
              <a:rPr sz="2000" spc="-5" dirty="0">
                <a:latin typeface="Calibri"/>
                <a:cs typeface="Calibri"/>
              </a:rPr>
              <a:t>or</a:t>
            </a:r>
            <a:r>
              <a:rPr sz="2000" dirty="0">
                <a:latin typeface="Calibri"/>
                <a:cs typeface="Calibri"/>
              </a:rPr>
              <a:t>m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othe</a:t>
            </a:r>
            <a:r>
              <a:rPr sz="2000" dirty="0">
                <a:latin typeface="Calibri"/>
                <a:cs typeface="Calibri"/>
              </a:rPr>
              <a:t>r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p</a:t>
            </a:r>
            <a:r>
              <a:rPr sz="2000" spc="-40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od</a:t>
            </a:r>
            <a:r>
              <a:rPr sz="2000" spc="5" dirty="0">
                <a:latin typeface="Calibri"/>
                <a:cs typeface="Calibri"/>
              </a:rPr>
              <a:t>u</a:t>
            </a:r>
            <a:r>
              <a:rPr sz="2000" dirty="0">
                <a:latin typeface="Calibri"/>
                <a:cs typeface="Calibri"/>
              </a:rPr>
              <a:t>cts:</a:t>
            </a:r>
          </a:p>
        </p:txBody>
      </p:sp>
      <p:sp>
        <p:nvSpPr>
          <p:cNvPr id="18" name="object 30">
            <a:extLst>
              <a:ext uri="{FF2B5EF4-FFF2-40B4-BE49-F238E27FC236}">
                <a16:creationId xmlns:a16="http://schemas.microsoft.com/office/drawing/2014/main" id="{FBB4FB87-0FF9-D30E-9F1B-7FA89564A4DA}"/>
              </a:ext>
            </a:extLst>
          </p:cNvPr>
          <p:cNvSpPr txBox="1"/>
          <p:nvPr/>
        </p:nvSpPr>
        <p:spPr>
          <a:xfrm>
            <a:off x="2401445" y="3623170"/>
            <a:ext cx="1607185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0000"/>
                </a:solidFill>
                <a:latin typeface="Calibri"/>
                <a:cs typeface="Calibri"/>
              </a:rPr>
              <a:t>chlo</a:t>
            </a:r>
            <a:r>
              <a:rPr sz="2000" spc="-4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000" spc="-5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2000" spc="-10" dirty="0">
                <a:solidFill>
                  <a:srgbClr val="FF0000"/>
                </a:solidFill>
                <a:latin typeface="Calibri"/>
                <a:cs typeface="Calibri"/>
              </a:rPr>
              <a:t>m</a:t>
            </a:r>
            <a:r>
              <a:rPr sz="2000" spc="-2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000" dirty="0">
                <a:solidFill>
                  <a:srgbClr val="FF0000"/>
                </a:solidFill>
                <a:latin typeface="Calibri"/>
                <a:cs typeface="Calibri"/>
              </a:rPr>
              <a:t>thane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9" name="object 31">
            <a:extLst>
              <a:ext uri="{FF2B5EF4-FFF2-40B4-BE49-F238E27FC236}">
                <a16:creationId xmlns:a16="http://schemas.microsoft.com/office/drawing/2014/main" id="{C456A4DD-BDBA-1B5D-D777-CFDEB56DAD4F}"/>
              </a:ext>
            </a:extLst>
          </p:cNvPr>
          <p:cNvSpPr txBox="1"/>
          <p:nvPr/>
        </p:nvSpPr>
        <p:spPr>
          <a:xfrm>
            <a:off x="6170601" y="3636505"/>
            <a:ext cx="161925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di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hlo</a:t>
            </a:r>
            <a:r>
              <a:rPr sz="1800" spc="-30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1800" spc="-15" dirty="0">
                <a:solidFill>
                  <a:srgbClr val="FF0000"/>
                </a:solidFill>
                <a:latin typeface="Calibri"/>
                <a:cs typeface="Calibri"/>
              </a:rPr>
              <a:t>omet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ha</a:t>
            </a:r>
            <a:r>
              <a:rPr sz="1800" spc="5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32">
            <a:extLst>
              <a:ext uri="{FF2B5EF4-FFF2-40B4-BE49-F238E27FC236}">
                <a16:creationId xmlns:a16="http://schemas.microsoft.com/office/drawing/2014/main" id="{E3C2408C-260A-F375-B7A8-D9A3EE1FACB8}"/>
              </a:ext>
            </a:extLst>
          </p:cNvPr>
          <p:cNvSpPr txBox="1"/>
          <p:nvPr/>
        </p:nvSpPr>
        <p:spPr>
          <a:xfrm>
            <a:off x="2327582" y="5232411"/>
            <a:ext cx="183896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0000"/>
                </a:solidFill>
                <a:latin typeface="Calibri"/>
                <a:cs typeface="Calibri"/>
              </a:rPr>
              <a:t>tr</a:t>
            </a:r>
            <a:r>
              <a:rPr sz="2000" spc="-10" dirty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000" dirty="0">
                <a:solidFill>
                  <a:srgbClr val="FF0000"/>
                </a:solidFill>
                <a:latin typeface="Calibri"/>
                <a:cs typeface="Calibri"/>
              </a:rPr>
              <a:t>chlo</a:t>
            </a:r>
            <a:r>
              <a:rPr sz="2000" spc="-4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000" spc="-5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2000" spc="-10" dirty="0">
                <a:solidFill>
                  <a:srgbClr val="FF0000"/>
                </a:solidFill>
                <a:latin typeface="Calibri"/>
                <a:cs typeface="Calibri"/>
              </a:rPr>
              <a:t>m</a:t>
            </a:r>
            <a:r>
              <a:rPr sz="2000" spc="-2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000" dirty="0">
                <a:solidFill>
                  <a:srgbClr val="FF0000"/>
                </a:solidFill>
                <a:latin typeface="Calibri"/>
                <a:cs typeface="Calibri"/>
              </a:rPr>
              <a:t>thane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21" name="object 33">
            <a:extLst>
              <a:ext uri="{FF2B5EF4-FFF2-40B4-BE49-F238E27FC236}">
                <a16:creationId xmlns:a16="http://schemas.microsoft.com/office/drawing/2014/main" id="{01A56400-80A5-390B-AAA2-81C9479CDCB6}"/>
              </a:ext>
            </a:extLst>
          </p:cNvPr>
          <p:cNvSpPr txBox="1"/>
          <p:nvPr/>
        </p:nvSpPr>
        <p:spPr>
          <a:xfrm>
            <a:off x="6206870" y="5232164"/>
            <a:ext cx="2105660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5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000" spc="-15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000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000" spc="-40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000" dirty="0">
                <a:solidFill>
                  <a:srgbClr val="FF0000"/>
                </a:solidFill>
                <a:latin typeface="Calibri"/>
                <a:cs typeface="Calibri"/>
              </a:rPr>
              <a:t>ac</a:t>
            </a:r>
            <a:r>
              <a:rPr sz="2000" spc="5" dirty="0">
                <a:solidFill>
                  <a:srgbClr val="FF0000"/>
                </a:solidFill>
                <a:latin typeface="Calibri"/>
                <a:cs typeface="Calibri"/>
              </a:rPr>
              <a:t>h</a:t>
            </a:r>
            <a:r>
              <a:rPr sz="2000" dirty="0">
                <a:solidFill>
                  <a:srgbClr val="FF0000"/>
                </a:solidFill>
                <a:latin typeface="Calibri"/>
                <a:cs typeface="Calibri"/>
              </a:rPr>
              <a:t>lo</a:t>
            </a:r>
            <a:r>
              <a:rPr sz="2000" spc="-4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000" spc="-5" dirty="0">
                <a:solidFill>
                  <a:srgbClr val="FF0000"/>
                </a:solidFill>
                <a:latin typeface="Calibri"/>
                <a:cs typeface="Calibri"/>
              </a:rPr>
              <a:t>om</a:t>
            </a:r>
            <a:r>
              <a:rPr sz="2000" spc="-2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000" dirty="0">
                <a:solidFill>
                  <a:srgbClr val="FF0000"/>
                </a:solidFill>
                <a:latin typeface="Calibri"/>
                <a:cs typeface="Calibri"/>
              </a:rPr>
              <a:t>thane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7" name="Picture 6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E462F9DA-045A-3661-8511-26293F6C3B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8064"/>
          <a:stretch/>
        </p:blipFill>
        <p:spPr>
          <a:xfrm>
            <a:off x="967507" y="3087430"/>
            <a:ext cx="1341247" cy="14276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EA48C3-5894-E6DB-DD25-7861F0C267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439" t="-1147" r="51203" b="1147"/>
          <a:stretch/>
        </p:blipFill>
        <p:spPr>
          <a:xfrm>
            <a:off x="770794" y="4702945"/>
            <a:ext cx="1556788" cy="14276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442051-2941-B13B-E79A-B4C8B4B62B0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438" t="-2371" r="24758" b="2371"/>
          <a:stretch/>
        </p:blipFill>
        <p:spPr>
          <a:xfrm>
            <a:off x="4540950" y="3081402"/>
            <a:ext cx="1645551" cy="1427696"/>
          </a:xfrm>
          <a:prstGeom prst="rect">
            <a:avLst/>
          </a:prstGeom>
        </p:spPr>
      </p:pic>
      <p:pic>
        <p:nvPicPr>
          <p:cNvPr id="14" name="Picture 13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4B3F106E-C0DC-1432-4FF4-FF92CB3A5E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978" r="-326"/>
          <a:stretch/>
        </p:blipFill>
        <p:spPr>
          <a:xfrm>
            <a:off x="4588085" y="4649271"/>
            <a:ext cx="1488778" cy="142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Initiation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39EC8C-B0FE-0C60-77E9-CAF31A5F7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9875" y="1275540"/>
            <a:ext cx="6473256" cy="6359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763E1A-E502-9CFF-F169-ED125D706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9875" y="2253949"/>
            <a:ext cx="3950377" cy="476948"/>
          </a:xfrm>
          <a:prstGeom prst="rect">
            <a:avLst/>
          </a:prstGeom>
        </p:spPr>
      </p:pic>
      <p:pic>
        <p:nvPicPr>
          <p:cNvPr id="8" name="Picture 7" descr="A picture containing text, antenna&#10;&#10;Description automatically generated">
            <a:extLst>
              <a:ext uri="{FF2B5EF4-FFF2-40B4-BE49-F238E27FC236}">
                <a16:creationId xmlns:a16="http://schemas.microsoft.com/office/drawing/2014/main" id="{618165E7-6157-955C-FFBC-F283D2E1DC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9875" y="2697169"/>
            <a:ext cx="3879325" cy="14191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16D001-9476-A1C1-E518-EED6973228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9875" y="4282934"/>
            <a:ext cx="4463280" cy="514564"/>
          </a:xfrm>
          <a:prstGeom prst="rect">
            <a:avLst/>
          </a:prstGeom>
        </p:spPr>
      </p:pic>
      <p:pic>
        <p:nvPicPr>
          <p:cNvPr id="12" name="Picture 11" descr="A picture containing text, antenna&#10;&#10;Description automatically generated">
            <a:extLst>
              <a:ext uri="{FF2B5EF4-FFF2-40B4-BE49-F238E27FC236}">
                <a16:creationId xmlns:a16="http://schemas.microsoft.com/office/drawing/2014/main" id="{CD519814-4781-949C-7F97-B840615845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9875" y="4867604"/>
            <a:ext cx="4463280" cy="13982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4BFB9E-FF6D-EA44-845D-559D83379318}"/>
              </a:ext>
            </a:extLst>
          </p:cNvPr>
          <p:cNvSpPr txBox="1"/>
          <p:nvPr/>
        </p:nvSpPr>
        <p:spPr>
          <a:xfrm>
            <a:off x="670708" y="1761896"/>
            <a:ext cx="4572000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929F"/>
                </a:solidFill>
                <a:latin typeface="Calibri" panose="020F0502020204030204" pitchFamily="34" charset="0"/>
                <a:ea typeface="+mj-ea"/>
                <a:cs typeface="+mj-cs"/>
              </a:rPr>
              <a:t>propagation</a:t>
            </a:r>
            <a:endParaRPr lang="en-IN" sz="2800" dirty="0">
              <a:solidFill>
                <a:srgbClr val="00929F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8128059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IN" dirty="0"/>
              <a:t>Free radical substitution</a:t>
            </a:r>
            <a:endParaRPr lang="en-GB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D91B17FF-22A6-656B-7396-16B9D641FFFA}"/>
              </a:ext>
            </a:extLst>
          </p:cNvPr>
          <p:cNvSpPr txBox="1"/>
          <p:nvPr/>
        </p:nvSpPr>
        <p:spPr>
          <a:xfrm>
            <a:off x="804971" y="1399875"/>
            <a:ext cx="222186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Calibri"/>
                <a:cs typeface="Calibri"/>
              </a:rPr>
              <a:t>Termination</a:t>
            </a:r>
          </a:p>
        </p:txBody>
      </p:sp>
      <p:pic>
        <p:nvPicPr>
          <p:cNvPr id="6" name="Picture 5" descr="A diagram of chemical formulas&#10;&#10;Description automatically generated">
            <a:extLst>
              <a:ext uri="{FF2B5EF4-FFF2-40B4-BE49-F238E27FC236}">
                <a16:creationId xmlns:a16="http://schemas.microsoft.com/office/drawing/2014/main" id="{CE7D7716-4D82-B7C5-3216-2B003BF0C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708" y="1989056"/>
            <a:ext cx="3803725" cy="196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746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127526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Which organic products are formed when the following react with chlorine in the presence </a:t>
            </a:r>
            <a:br>
              <a:rPr lang="en-US" dirty="0"/>
            </a:br>
            <a:r>
              <a:rPr lang="en-US" dirty="0"/>
              <a:t>of UV light?</a:t>
            </a:r>
            <a:endParaRPr lang="en-GB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EB8BF30-5DC4-2ADE-ACAA-1BDCA4950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856" y="1996751"/>
            <a:ext cx="7314287" cy="288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284650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28907E-4BF4-4A91-A599-0687DDD5B6E4}"/>
</file>

<file path=customXml/itemProps2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4431</TotalTime>
  <Words>125</Words>
  <Application>Microsoft Office PowerPoint</Application>
  <PresentationFormat>On-screen Show (4:3)</PresentationFormat>
  <Paragraphs>32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Regular</vt:lpstr>
      <vt:lpstr>Section Title</vt:lpstr>
      <vt:lpstr>Body - White Background</vt:lpstr>
      <vt:lpstr>3_Full Image with Text Overlay</vt:lpstr>
      <vt:lpstr>Blank</vt:lpstr>
      <vt:lpstr>1_Blank</vt:lpstr>
      <vt:lpstr>PowerPoint Presentation</vt:lpstr>
      <vt:lpstr>Chapter 21</vt:lpstr>
      <vt:lpstr>Definitions</vt:lpstr>
      <vt:lpstr>Reaction of alkanes with halogens</vt:lpstr>
      <vt:lpstr>Initiation</vt:lpstr>
      <vt:lpstr>Free radical substitution</vt:lpstr>
      <vt:lpstr>Which organic products are formed when the following react with chlorine in the presence  of UV light?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504</cp:revision>
  <dcterms:created xsi:type="dcterms:W3CDTF">2018-09-19T08:27:40Z</dcterms:created>
  <dcterms:modified xsi:type="dcterms:W3CDTF">2023-08-25T14:04:49Z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