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4"/>
    <p:sldMasterId id="2147483696" r:id="rId5"/>
    <p:sldMasterId id="2147483689" r:id="rId6"/>
    <p:sldMasterId id="2147483672" r:id="rId7"/>
    <p:sldMasterId id="2147483713" r:id="rId8"/>
  </p:sldMasterIdLst>
  <p:notesMasterIdLst>
    <p:notesMasterId r:id="rId17"/>
  </p:notesMasterIdLst>
  <p:sldIdLst>
    <p:sldId id="281" r:id="rId9"/>
    <p:sldId id="288" r:id="rId10"/>
    <p:sldId id="291" r:id="rId11"/>
    <p:sldId id="298" r:id="rId12"/>
    <p:sldId id="304" r:id="rId13"/>
    <p:sldId id="299" r:id="rId14"/>
    <p:sldId id="305" r:id="rId15"/>
    <p:sldId id="30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igail Maskall" initials="AM" lastIdx="1" clrIdx="0">
    <p:extLst>
      <p:ext uri="{19B8F6BF-5375-455C-9EA6-DF929625EA0E}">
        <p15:presenceInfo xmlns:p15="http://schemas.microsoft.com/office/powerpoint/2012/main" userId="S-1-5-21-2133147896-499326638-6498272-33561" providerId="AD"/>
      </p:ext>
    </p:extLst>
  </p:cmAuthor>
  <p:cmAuthor id="2" name="Hollie Graham, Integra-LON, UK" initials="HGIU" lastIdx="2" clrIdx="1">
    <p:extLst>
      <p:ext uri="{19B8F6BF-5375-455C-9EA6-DF929625EA0E}">
        <p15:presenceInfo xmlns:p15="http://schemas.microsoft.com/office/powerpoint/2012/main" userId="S-1-5-21-198659417-2131144888-1770264581-1004" providerId="AD"/>
      </p:ext>
    </p:extLst>
  </p:cmAuthor>
  <p:cmAuthor id="3" name="Amy Middleton-Gear" initials="AM" lastIdx="5" clrIdx="2">
    <p:extLst>
      <p:ext uri="{19B8F6BF-5375-455C-9EA6-DF929625EA0E}">
        <p15:presenceInfo xmlns:p15="http://schemas.microsoft.com/office/powerpoint/2012/main" userId="S-1-5-21-2133147896-499326638-6498272-403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900"/>
    <a:srgbClr val="66FFFF"/>
    <a:srgbClr val="FFFF66"/>
    <a:srgbClr val="9966FF"/>
    <a:srgbClr val="118991"/>
    <a:srgbClr val="00929F"/>
    <a:srgbClr val="42969F"/>
    <a:srgbClr val="5A999F"/>
    <a:srgbClr val="6B9B9F"/>
    <a:srgbClr val="00B5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7"/>
    <p:restoredTop sz="95745" autoAdjust="0"/>
  </p:normalViewPr>
  <p:slideViewPr>
    <p:cSldViewPr snapToGrid="0" snapToObjects="1">
      <p:cViewPr varScale="1">
        <p:scale>
          <a:sx n="102" d="100"/>
          <a:sy n="102" d="100"/>
        </p:scale>
        <p:origin x="22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58B14-9484-7945-B127-BE167E75A4E3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95471-56F3-294F-8A7E-0F48B34A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2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3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5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40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1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91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83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522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4CE9A-99A4-ED4D-AC8F-FEA80219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D5215-8DC6-D141-AA92-166D1216B9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7295" y="3203110"/>
            <a:ext cx="4603165" cy="102513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 Regular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331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04531-7F01-F447-8AA5-0871E4EC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BEFECD56-9CDB-4042-B2E6-64831FACC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1" y="1962150"/>
            <a:ext cx="3600867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>
                <a:solidFill>
                  <a:srgbClr val="00929F"/>
                </a:solidFill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E4381806-1DC3-034A-B873-E5673DD776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585" y="1962150"/>
            <a:ext cx="3852862" cy="3879850"/>
          </a:xfrm>
          <a:prstGeom prst="rect">
            <a:avLst/>
          </a:prstGeom>
          <a:effectLst>
            <a:reflection stA="55000" endPos="10000" dir="5400000" sy="-100000" algn="bl" rotWithShape="0"/>
          </a:effectLst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9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2751F-1305-2E47-BB48-6B385E8B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25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87DC-58E7-694B-987D-A60F1E38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D48836C-ADDF-524C-8EDC-C7E5494F5E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2" y="1962150"/>
            <a:ext cx="7954198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sz="2000" b="0" i="0">
                <a:solidFill>
                  <a:schemeClr val="tx1"/>
                </a:solidFill>
                <a:latin typeface="Calibri Regular"/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>
                <a:solidFill>
                  <a:srgbClr val="00929F"/>
                </a:solidFill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980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E1DA-FDC8-AB4D-87C2-5573CEE7F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EB6352A9-1F2F-0E4C-9E34-9E1F0CC879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0" y="1962150"/>
            <a:ext cx="7954199" cy="17996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b="0" i="0">
                <a:solidFill>
                  <a:schemeClr val="tx1"/>
                </a:solidFill>
                <a:latin typeface="Calibri Regular"/>
              </a:defRPr>
            </a:lvl2pPr>
            <a:lvl3pPr>
              <a:defRPr b="0" i="0">
                <a:solidFill>
                  <a:schemeClr val="tx1"/>
                </a:solidFill>
                <a:latin typeface="Calibri Regular"/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 b="0" i="0">
                <a:solidFill>
                  <a:schemeClr val="tx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8D8B01F6-05AF-EC45-8E22-D516C91895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8955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A2B2F2-50A9-0242-A3F5-3E6C6786DB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58464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35231221-97F3-6C42-9B23-66012CCA57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67973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E98A15F-3C61-3D41-8705-9EBA8025FD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7482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9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 Text Over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B772-A045-A942-8ECA-DD4AA4C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319B433-49EC-F34D-ABF9-A2C1C468A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5098" y="1962150"/>
            <a:ext cx="7987102" cy="3879850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bg1"/>
                </a:solidFill>
                <a:latin typeface="Calibri Regular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  <a:latin typeface="Calibri Regular"/>
              </a:defRPr>
            </a:lvl4pPr>
            <a:lvl5pPr>
              <a:defRPr b="0" i="0">
                <a:solidFill>
                  <a:schemeClr val="bg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196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sv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sv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3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Placeholder 32">
            <a:extLst>
              <a:ext uri="{FF2B5EF4-FFF2-40B4-BE49-F238E27FC236}">
                <a16:creationId xmlns:a16="http://schemas.microsoft.com/office/drawing/2014/main" id="{D15AB156-111B-9D49-B644-995F2C39C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25" y="1674942"/>
            <a:ext cx="4833036" cy="13318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F92DC-7769-3349-B7D3-E7B8D35284B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C13664-3785-FB49-963D-2716DD79CCAA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8CC5F8E-A5E7-8F49-8FD3-CCA8044F4C7C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E89D0CF-EF73-B84B-A98E-A7356DFDF8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414" y="3315122"/>
            <a:ext cx="137757" cy="25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4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2880">
          <p15:clr>
            <a:srgbClr val="F26B43"/>
          </p15:clr>
        </p15:guide>
        <p15:guide id="6" orient="horz" pos="399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CA90339-76EB-5049-8F70-7AE22D0D6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500" y="512762"/>
            <a:ext cx="6535380" cy="9422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A2E73A-B38E-BE45-A6BE-331862FE82FE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50800">
            <a:solidFill>
              <a:srgbClr val="009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5">
            <a:extLst>
              <a:ext uri="{FF2B5EF4-FFF2-40B4-BE49-F238E27FC236}">
                <a16:creationId xmlns:a16="http://schemas.microsoft.com/office/drawing/2014/main" id="{D80DAD8F-E75F-5248-A3D8-194CD5D657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927DF8B-41EE-B24F-0D85-6E0FC68A4C06}"/>
              </a:ext>
            </a:extLst>
          </p:cNvPr>
          <p:cNvSpPr txBox="1"/>
          <p:nvPr userDrawn="1"/>
        </p:nvSpPr>
        <p:spPr>
          <a:xfrm>
            <a:off x="434578" y="6467955"/>
            <a:ext cx="7622381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0" i="0" u="none" strike="noStrike" kern="1200" dirty="0">
                <a:solidFill>
                  <a:srgbClr val="00929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Chemistry for the IB Diploma – Yu &amp; Fletcher © Cambridge University Press &amp; Assessment 2023</a:t>
            </a: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9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2" r:id="rId2"/>
    <p:sldLayoutId id="2147483706" r:id="rId3"/>
    <p:sldLayoutId id="2147483707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929F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76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4D06B9-27EE-A04B-88AA-27BE8120F4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2806" y="0"/>
            <a:ext cx="9152449" cy="6857998"/>
          </a:xfrm>
          <a:prstGeom prst="rect">
            <a:avLst/>
          </a:prstGeom>
          <a:gradFill>
            <a:gsLst>
              <a:gs pos="0">
                <a:srgbClr val="0093D0"/>
              </a:gs>
              <a:gs pos="22000">
                <a:srgbClr val="0093D0"/>
              </a:gs>
              <a:gs pos="68000">
                <a:srgbClr val="0093D0"/>
              </a:gs>
              <a:gs pos="98000">
                <a:srgbClr val="0093D0"/>
              </a:gs>
            </a:gsLst>
            <a:lin ang="16200000" scaled="0"/>
          </a:gradFill>
          <a:ln>
            <a:noFill/>
          </a:ln>
          <a:effectLst>
            <a:reflection endPos="0" dir="5400000" sy="-100000" algn="bl" rotWithShape="0"/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E4937AC-CCB7-1E45-BE37-1F20ADBBC9CE}"/>
              </a:ext>
            </a:extLst>
          </p:cNvPr>
          <p:cNvSpPr/>
          <p:nvPr userDrawn="1"/>
        </p:nvSpPr>
        <p:spPr>
          <a:xfrm>
            <a:off x="-2806" y="2511707"/>
            <a:ext cx="9146806" cy="4346294"/>
          </a:xfrm>
          <a:prstGeom prst="rect">
            <a:avLst/>
          </a:prstGeom>
          <a:gradFill>
            <a:gsLst>
              <a:gs pos="0">
                <a:srgbClr val="0093D0"/>
              </a:gs>
              <a:gs pos="34000">
                <a:srgbClr val="0093D0">
                  <a:alpha val="86000"/>
                </a:srgbClr>
              </a:gs>
              <a:gs pos="71000">
                <a:srgbClr val="0093D0">
                  <a:alpha val="64000"/>
                </a:srgbClr>
              </a:gs>
              <a:gs pos="100000">
                <a:srgbClr val="0093D0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49D486-CA41-B843-B391-CECB7F3EB75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C7527AB-710B-8341-BD8A-891D20BA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87" y="510164"/>
            <a:ext cx="6522156" cy="9448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EFE1EA-4690-8940-A0C2-8B22F3DBE3F3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7B1DF1-794A-664A-BA1D-8703F7797C96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14" name="Picture 15">
            <a:extLst>
              <a:ext uri="{FF2B5EF4-FFF2-40B4-BE49-F238E27FC236}">
                <a16:creationId xmlns:a16="http://schemas.microsoft.com/office/drawing/2014/main" id="{735EF97F-C9BC-8940-97A9-0E7A3911A7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7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53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69917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9725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1AA231-6B8A-EB53-1E54-42001DBD8572}"/>
              </a:ext>
            </a:extLst>
          </p:cNvPr>
          <p:cNvSpPr txBox="1"/>
          <p:nvPr/>
        </p:nvSpPr>
        <p:spPr>
          <a:xfrm>
            <a:off x="322034" y="2252017"/>
            <a:ext cx="3105150" cy="646331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Chemistry</a:t>
            </a:r>
            <a:endParaRPr lang="en-IN" sz="3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8BA9-C191-6A5F-6CE3-EA5DD8F5261E}"/>
              </a:ext>
            </a:extLst>
          </p:cNvPr>
          <p:cNvSpPr txBox="1"/>
          <p:nvPr/>
        </p:nvSpPr>
        <p:spPr>
          <a:xfrm>
            <a:off x="326202" y="3098403"/>
            <a:ext cx="3105150" cy="400110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the IB Diploma</a:t>
            </a:r>
            <a:endParaRPr lang="en-I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60B9B-DE70-46FF-9F74-ABA1777D5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002" y="420295"/>
            <a:ext cx="6535380" cy="942245"/>
          </a:xfrm>
        </p:spPr>
        <p:txBody>
          <a:bodyPr>
            <a:normAutofit/>
          </a:bodyPr>
          <a:lstStyle/>
          <a:p>
            <a:r>
              <a:rPr lang="en-GB" sz="4800" dirty="0"/>
              <a:t>Chapter 5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301091C-C987-3D40-F697-9E5C34452CBD}"/>
              </a:ext>
            </a:extLst>
          </p:cNvPr>
          <p:cNvSpPr txBox="1">
            <a:spLocks/>
          </p:cNvSpPr>
          <p:nvPr/>
        </p:nvSpPr>
        <p:spPr>
          <a:xfrm>
            <a:off x="827171" y="1351921"/>
            <a:ext cx="5741580" cy="6344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>
                <a:solidFill>
                  <a:srgbClr val="00929F"/>
                </a:solidFill>
                <a:latin typeface="Calibri" panose="020F0502020204030204" pitchFamily="34" charset="0"/>
                <a:ea typeface="+mj-ea"/>
                <a:cs typeface="+mj-cs"/>
              </a:rPr>
              <a:t>Ideal gases</a:t>
            </a:r>
            <a:endParaRPr lang="en-GB" sz="2800" dirty="0">
              <a:solidFill>
                <a:srgbClr val="00929F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5112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463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Avogadro’s law only applies to IDEAL GASES</a:t>
            </a:r>
            <a:endParaRPr lang="en-GB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F1441A7-953B-725C-C488-05E18EB269EC}"/>
              </a:ext>
            </a:extLst>
          </p:cNvPr>
          <p:cNvSpPr txBox="1"/>
          <p:nvPr/>
        </p:nvSpPr>
        <p:spPr>
          <a:xfrm>
            <a:off x="670708" y="1357728"/>
            <a:ext cx="7913455" cy="43092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Aft>
                <a:spcPts val="600"/>
              </a:spcAft>
            </a:pPr>
            <a:r>
              <a:rPr sz="2000" spc="-5" dirty="0">
                <a:latin typeface="Calibri"/>
                <a:cs typeface="Calibri"/>
              </a:rPr>
              <a:t>Th</a:t>
            </a:r>
            <a:r>
              <a:rPr sz="2000" dirty="0">
                <a:latin typeface="Calibri"/>
                <a:cs typeface="Calibri"/>
              </a:rPr>
              <a:t>e a</a:t>
            </a:r>
            <a:r>
              <a:rPr sz="2000" spc="-10" dirty="0">
                <a:latin typeface="Calibri"/>
                <a:cs typeface="Calibri"/>
              </a:rPr>
              <a:t>s</a:t>
            </a:r>
            <a:r>
              <a:rPr sz="2000" spc="-5" dirty="0">
                <a:latin typeface="Calibri"/>
                <a:cs typeface="Calibri"/>
              </a:rPr>
              <a:t>su</a:t>
            </a:r>
            <a:r>
              <a:rPr sz="2000" spc="-10" dirty="0">
                <a:latin typeface="Calibri"/>
                <a:cs typeface="Calibri"/>
              </a:rPr>
              <a:t>m</a:t>
            </a:r>
            <a:r>
              <a:rPr sz="2000" spc="-15" dirty="0">
                <a:latin typeface="Calibri"/>
                <a:cs typeface="Calibri"/>
              </a:rPr>
              <a:t>p</a:t>
            </a:r>
            <a:r>
              <a:rPr sz="2000" dirty="0">
                <a:latin typeface="Calibri"/>
                <a:cs typeface="Calibri"/>
              </a:rPr>
              <a:t>ti</a:t>
            </a:r>
            <a:r>
              <a:rPr sz="2000" spc="-10" dirty="0">
                <a:latin typeface="Calibri"/>
                <a:cs typeface="Calibri"/>
              </a:rPr>
              <a:t>o</a:t>
            </a:r>
            <a:r>
              <a:rPr sz="2000" spc="-5" dirty="0">
                <a:latin typeface="Calibri"/>
                <a:cs typeface="Calibri"/>
              </a:rPr>
              <a:t>n</a:t>
            </a:r>
            <a:r>
              <a:rPr sz="2000" dirty="0">
                <a:latin typeface="Calibri"/>
                <a:cs typeface="Calibri"/>
              </a:rPr>
              <a:t>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f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the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id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al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35" dirty="0">
                <a:latin typeface="Calibri"/>
                <a:cs typeface="Calibri"/>
              </a:rPr>
              <a:t>g</a:t>
            </a:r>
            <a:r>
              <a:rPr sz="2000" dirty="0">
                <a:latin typeface="Calibri"/>
                <a:cs typeface="Calibri"/>
              </a:rPr>
              <a:t>as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m</a:t>
            </a:r>
            <a:r>
              <a:rPr sz="2000" spc="-5" dirty="0">
                <a:latin typeface="Calibri"/>
                <a:cs typeface="Calibri"/>
              </a:rPr>
              <a:t>ode</a:t>
            </a:r>
            <a:r>
              <a:rPr sz="2000" dirty="0">
                <a:latin typeface="Calibri"/>
                <a:cs typeface="Calibri"/>
              </a:rPr>
              <a:t>l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</a:t>
            </a:r>
            <a:r>
              <a:rPr sz="2000" spc="-3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lang="en-US" sz="2000" dirty="0">
                <a:latin typeface="Calibri"/>
                <a:cs typeface="Calibri"/>
              </a:rPr>
              <a:t> as follows:</a:t>
            </a:r>
            <a:endParaRPr sz="2000" dirty="0">
              <a:latin typeface="Calibri"/>
              <a:cs typeface="Calibri"/>
            </a:endParaRPr>
          </a:p>
          <a:p>
            <a:pPr marL="283464" indent="-283464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tabLst>
                <a:tab pos="241300" algn="l"/>
              </a:tabLst>
            </a:pPr>
            <a:r>
              <a:rPr sz="2000" dirty="0">
                <a:latin typeface="Calibri"/>
                <a:cs typeface="Calibri"/>
              </a:rPr>
              <a:t>An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ideal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30" dirty="0">
                <a:latin typeface="Calibri"/>
                <a:cs typeface="Calibri"/>
              </a:rPr>
              <a:t>g</a:t>
            </a:r>
            <a:r>
              <a:rPr sz="2000" dirty="0">
                <a:latin typeface="Calibri"/>
                <a:cs typeface="Calibri"/>
              </a:rPr>
              <a:t>as </a:t>
            </a:r>
            <a:r>
              <a:rPr sz="2000" spc="-10" dirty="0">
                <a:latin typeface="Calibri"/>
                <a:cs typeface="Calibri"/>
              </a:rPr>
              <a:t>c</a:t>
            </a:r>
            <a:r>
              <a:rPr sz="2000" spc="-5" dirty="0">
                <a:latin typeface="Calibri"/>
                <a:cs typeface="Calibri"/>
              </a:rPr>
              <a:t>onsi</a:t>
            </a:r>
            <a:r>
              <a:rPr sz="2000" spc="-35" dirty="0">
                <a:latin typeface="Calibri"/>
                <a:cs typeface="Calibri"/>
              </a:rPr>
              <a:t>s</a:t>
            </a:r>
            <a:r>
              <a:rPr sz="2000" dirty="0">
                <a:latin typeface="Calibri"/>
                <a:cs typeface="Calibri"/>
              </a:rPr>
              <a:t>ts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f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particl</a:t>
            </a:r>
            <a:r>
              <a:rPr sz="2000" dirty="0">
                <a:latin typeface="Calibri"/>
                <a:cs typeface="Calibri"/>
              </a:rPr>
              <a:t>es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in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con</a:t>
            </a:r>
            <a:r>
              <a:rPr sz="2000" spc="-35" dirty="0">
                <a:latin typeface="Calibri"/>
                <a:cs typeface="Calibri"/>
              </a:rPr>
              <a:t>s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a</a:t>
            </a:r>
            <a:r>
              <a:rPr sz="2000" spc="-25" dirty="0">
                <a:latin typeface="Calibri"/>
                <a:cs typeface="Calibri"/>
              </a:rPr>
              <a:t>n</a:t>
            </a:r>
            <a:r>
              <a:rPr sz="2000" dirty="0">
                <a:latin typeface="Calibri"/>
                <a:cs typeface="Calibri"/>
              </a:rPr>
              <a:t>t, </a:t>
            </a:r>
            <a:r>
              <a:rPr sz="2000" spc="-45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and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m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mot</a:t>
            </a:r>
            <a:r>
              <a:rPr sz="2000" spc="-15" dirty="0">
                <a:latin typeface="Calibri"/>
                <a:cs typeface="Calibri"/>
              </a:rPr>
              <a:t>i</a:t>
            </a:r>
            <a:r>
              <a:rPr sz="2000" spc="-5" dirty="0">
                <a:latin typeface="Calibri"/>
                <a:cs typeface="Calibri"/>
              </a:rPr>
              <a:t>on.</a:t>
            </a:r>
            <a:endParaRPr sz="2000" dirty="0">
              <a:latin typeface="Calibri"/>
              <a:cs typeface="Calibri"/>
            </a:endParaRPr>
          </a:p>
          <a:p>
            <a:pPr marL="283464" indent="-283464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tabLst>
                <a:tab pos="241300" algn="l"/>
              </a:tabLst>
            </a:pPr>
            <a:r>
              <a:rPr sz="2000" spc="-5" dirty="0">
                <a:latin typeface="Calibri"/>
                <a:cs typeface="Calibri"/>
              </a:rPr>
              <a:t>Th</a:t>
            </a:r>
            <a:r>
              <a:rPr sz="2000" dirty="0">
                <a:latin typeface="Calibri"/>
                <a:cs typeface="Calibri"/>
              </a:rPr>
              <a:t>e </a:t>
            </a:r>
            <a:r>
              <a:rPr sz="2000" spc="-5" dirty="0">
                <a:latin typeface="Calibri"/>
                <a:cs typeface="Calibri"/>
              </a:rPr>
              <a:t>particle</a:t>
            </a:r>
            <a:r>
              <a:rPr sz="2000" dirty="0">
                <a:latin typeface="Calibri"/>
                <a:cs typeface="Calibri"/>
              </a:rPr>
              <a:t>s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h</a:t>
            </a:r>
            <a:r>
              <a:rPr sz="2000" spc="-35" dirty="0">
                <a:latin typeface="Calibri"/>
                <a:cs typeface="Calibri"/>
              </a:rPr>
              <a:t>a</a:t>
            </a:r>
            <a:r>
              <a:rPr sz="2000" spc="-30" dirty="0">
                <a:latin typeface="Calibri"/>
                <a:cs typeface="Calibri"/>
              </a:rPr>
              <a:t>v</a:t>
            </a:r>
            <a:r>
              <a:rPr sz="2000" dirty="0">
                <a:latin typeface="Calibri"/>
                <a:cs typeface="Calibri"/>
              </a:rPr>
              <a:t>e </a:t>
            </a:r>
            <a:r>
              <a:rPr sz="2000" spc="-5" dirty="0">
                <a:latin typeface="Calibri"/>
                <a:cs typeface="Calibri"/>
              </a:rPr>
              <a:t>n</a:t>
            </a:r>
            <a:r>
              <a:rPr sz="2000" dirty="0">
                <a:latin typeface="Calibri"/>
                <a:cs typeface="Calibri"/>
              </a:rPr>
              <a:t>o </a:t>
            </a:r>
            <a:r>
              <a:rPr sz="2000" spc="-35" dirty="0">
                <a:latin typeface="Calibri"/>
                <a:cs typeface="Calibri"/>
              </a:rPr>
              <a:t>v</a:t>
            </a:r>
            <a:r>
              <a:rPr sz="2000" spc="-5" dirty="0">
                <a:latin typeface="Calibri"/>
                <a:cs typeface="Calibri"/>
              </a:rPr>
              <a:t>olum</a:t>
            </a:r>
            <a:r>
              <a:rPr sz="2000" dirty="0">
                <a:latin typeface="Calibri"/>
                <a:cs typeface="Calibri"/>
              </a:rPr>
              <a:t>e </a:t>
            </a:r>
            <a:r>
              <a:rPr sz="2000" spc="-5" dirty="0">
                <a:latin typeface="Calibri"/>
                <a:cs typeface="Calibri"/>
              </a:rPr>
              <a:t>(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-5" dirty="0">
                <a:latin typeface="Calibri"/>
                <a:cs typeface="Calibri"/>
              </a:rPr>
              <a:t>h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y a</a:t>
            </a:r>
            <a:r>
              <a:rPr sz="2000" spc="-35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 </a:t>
            </a:r>
            <a:r>
              <a:rPr sz="2000" spc="-5" dirty="0">
                <a:latin typeface="Calibri"/>
                <a:cs typeface="Calibri"/>
              </a:rPr>
              <a:t>poi</a:t>
            </a:r>
            <a:r>
              <a:rPr sz="2000" spc="-20" dirty="0">
                <a:latin typeface="Calibri"/>
                <a:cs typeface="Calibri"/>
              </a:rPr>
              <a:t>n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ma</a:t>
            </a:r>
            <a:r>
              <a:rPr sz="2000" spc="-10" dirty="0">
                <a:latin typeface="Calibri"/>
                <a:cs typeface="Calibri"/>
              </a:rPr>
              <a:t>s</a:t>
            </a:r>
            <a:r>
              <a:rPr sz="2000" spc="-5" dirty="0">
                <a:latin typeface="Calibri"/>
                <a:cs typeface="Calibri"/>
              </a:rPr>
              <a:t>se</a:t>
            </a:r>
            <a:r>
              <a:rPr sz="2000" spc="-10" dirty="0">
                <a:latin typeface="Calibri"/>
                <a:cs typeface="Calibri"/>
              </a:rPr>
              <a:t>s</a:t>
            </a:r>
            <a:r>
              <a:rPr sz="2000" spc="-5" dirty="0">
                <a:latin typeface="Calibri"/>
                <a:cs typeface="Calibri"/>
              </a:rPr>
              <a:t>).</a:t>
            </a:r>
            <a:endParaRPr sz="2000" dirty="0">
              <a:latin typeface="Calibri"/>
              <a:cs typeface="Calibri"/>
            </a:endParaRPr>
          </a:p>
          <a:p>
            <a:pPr marL="283464" indent="-283464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tabLst>
                <a:tab pos="241300" algn="l"/>
              </a:tabLst>
            </a:pPr>
            <a:r>
              <a:rPr sz="2000" dirty="0">
                <a:latin typeface="Calibri"/>
                <a:cs typeface="Calibri"/>
              </a:rPr>
              <a:t>No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-40" dirty="0">
                <a:latin typeface="Calibri"/>
                <a:cs typeface="Calibri"/>
              </a:rPr>
              <a:t>f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spc="-3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ces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40" dirty="0">
                <a:latin typeface="Calibri"/>
                <a:cs typeface="Calibri"/>
              </a:rPr>
              <a:t>e</a:t>
            </a:r>
            <a:r>
              <a:rPr sz="2000" spc="-5" dirty="0">
                <a:latin typeface="Calibri"/>
                <a:cs typeface="Calibri"/>
              </a:rPr>
              <a:t>x</a:t>
            </a:r>
            <a:r>
              <a:rPr sz="2000" spc="-10" dirty="0">
                <a:latin typeface="Calibri"/>
                <a:cs typeface="Calibri"/>
              </a:rPr>
              <a:t>i</a:t>
            </a:r>
            <a:r>
              <a:rPr sz="2000" spc="-30" dirty="0">
                <a:latin typeface="Calibri"/>
                <a:cs typeface="Calibri"/>
              </a:rPr>
              <a:t>s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b</a:t>
            </a:r>
            <a:r>
              <a:rPr sz="2000" spc="-15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-20" dirty="0">
                <a:latin typeface="Calibri"/>
                <a:cs typeface="Calibri"/>
              </a:rPr>
              <a:t>w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n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parti</a:t>
            </a:r>
            <a:r>
              <a:rPr sz="2000" dirty="0">
                <a:latin typeface="Calibri"/>
                <a:cs typeface="Calibri"/>
              </a:rPr>
              <a:t>cles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(</a:t>
            </a:r>
            <a:r>
              <a:rPr sz="2000" spc="-40" dirty="0">
                <a:latin typeface="Calibri"/>
                <a:cs typeface="Calibri"/>
              </a:rPr>
              <a:t>e</a:t>
            </a:r>
            <a:r>
              <a:rPr sz="2000" spc="-55" dirty="0">
                <a:latin typeface="Calibri"/>
                <a:cs typeface="Calibri"/>
              </a:rPr>
              <a:t>x</a:t>
            </a:r>
            <a:r>
              <a:rPr sz="2000" dirty="0">
                <a:latin typeface="Calibri"/>
                <a:cs typeface="Calibri"/>
              </a:rPr>
              <a:t>ce</a:t>
            </a:r>
            <a:r>
              <a:rPr sz="2000" spc="-15" dirty="0">
                <a:latin typeface="Calibri"/>
                <a:cs typeface="Calibri"/>
              </a:rPr>
              <a:t>p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w</a:t>
            </a:r>
            <a:r>
              <a:rPr sz="2000" spc="-5" dirty="0">
                <a:latin typeface="Calibri"/>
                <a:cs typeface="Calibri"/>
              </a:rPr>
              <a:t>he</a:t>
            </a:r>
            <a:r>
              <a:rPr sz="2000" dirty="0">
                <a:latin typeface="Calibri"/>
                <a:cs typeface="Calibri"/>
              </a:rPr>
              <a:t>n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</a:t>
            </a:r>
            <a:r>
              <a:rPr sz="2000" spc="-15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y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c</a:t>
            </a:r>
            <a:r>
              <a:rPr sz="2000" spc="-5" dirty="0">
                <a:latin typeface="Calibri"/>
                <a:cs typeface="Calibri"/>
              </a:rPr>
              <a:t>ol</a:t>
            </a:r>
            <a:r>
              <a:rPr sz="2000" dirty="0">
                <a:latin typeface="Calibri"/>
                <a:cs typeface="Calibri"/>
              </a:rPr>
              <a:t>l</a:t>
            </a:r>
            <a:r>
              <a:rPr sz="2000" spc="-10" dirty="0">
                <a:latin typeface="Calibri"/>
                <a:cs typeface="Calibri"/>
              </a:rPr>
              <a:t>i</a:t>
            </a:r>
            <a:r>
              <a:rPr sz="2000" spc="-5" dirty="0">
                <a:latin typeface="Calibri"/>
                <a:cs typeface="Calibri"/>
              </a:rPr>
              <a:t>de).</a:t>
            </a:r>
            <a:endParaRPr sz="2000" dirty="0">
              <a:latin typeface="Calibri"/>
              <a:cs typeface="Calibri"/>
            </a:endParaRPr>
          </a:p>
          <a:p>
            <a:pPr marL="283464" marR="5080" indent="-283464">
              <a:lnSpc>
                <a:spcPts val="216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tabLst>
                <a:tab pos="241300" algn="l"/>
              </a:tabLst>
            </a:pPr>
            <a:r>
              <a:rPr sz="2000" dirty="0">
                <a:latin typeface="Calibri"/>
                <a:cs typeface="Calibri"/>
              </a:rPr>
              <a:t>All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co</a:t>
            </a:r>
            <a:r>
              <a:rPr sz="2000" spc="-10" dirty="0">
                <a:latin typeface="Calibri"/>
                <a:cs typeface="Calibri"/>
              </a:rPr>
              <a:t>l</a:t>
            </a:r>
            <a:r>
              <a:rPr sz="2000" dirty="0">
                <a:latin typeface="Calibri"/>
                <a:cs typeface="Calibri"/>
              </a:rPr>
              <a:t>l</a:t>
            </a:r>
            <a:r>
              <a:rPr sz="2000" spc="-10" dirty="0">
                <a:latin typeface="Calibri"/>
                <a:cs typeface="Calibri"/>
              </a:rPr>
              <a:t>i</a:t>
            </a:r>
            <a:r>
              <a:rPr sz="2000" spc="-5" dirty="0">
                <a:latin typeface="Calibri"/>
                <a:cs typeface="Calibri"/>
              </a:rPr>
              <a:t>s</a:t>
            </a:r>
            <a:r>
              <a:rPr sz="2000" spc="-10" dirty="0">
                <a:latin typeface="Calibri"/>
                <a:cs typeface="Calibri"/>
              </a:rPr>
              <a:t>i</a:t>
            </a:r>
            <a:r>
              <a:rPr sz="2000" spc="-5" dirty="0">
                <a:latin typeface="Calibri"/>
                <a:cs typeface="Calibri"/>
              </a:rPr>
              <a:t>on</a:t>
            </a:r>
            <a:r>
              <a:rPr sz="2000" dirty="0">
                <a:latin typeface="Calibri"/>
                <a:cs typeface="Calibri"/>
              </a:rPr>
              <a:t>s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b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-20" dirty="0">
                <a:latin typeface="Calibri"/>
                <a:cs typeface="Calibri"/>
              </a:rPr>
              <a:t>w</a:t>
            </a:r>
            <a:r>
              <a:rPr sz="2000" dirty="0">
                <a:latin typeface="Calibri"/>
                <a:cs typeface="Calibri"/>
              </a:rPr>
              <a:t>een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part</a:t>
            </a:r>
            <a:r>
              <a:rPr sz="2000" spc="-10" dirty="0">
                <a:latin typeface="Calibri"/>
                <a:cs typeface="Calibri"/>
              </a:rPr>
              <a:t>i</a:t>
            </a:r>
            <a:r>
              <a:rPr sz="2000" dirty="0">
                <a:latin typeface="Calibri"/>
                <a:cs typeface="Calibri"/>
              </a:rPr>
              <a:t>cles</a:t>
            </a:r>
            <a:r>
              <a:rPr lang="en-US" sz="2000" dirty="0">
                <a:latin typeface="Calibri"/>
                <a:cs typeface="Calibri"/>
              </a:rPr>
              <a:t>,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and</a:t>
            </a:r>
            <a:r>
              <a:rPr sz="2000" spc="-5" dirty="0">
                <a:latin typeface="Calibri"/>
                <a:cs typeface="Calibri"/>
              </a:rPr>
              <a:t> b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-20" dirty="0">
                <a:latin typeface="Calibri"/>
                <a:cs typeface="Calibri"/>
              </a:rPr>
              <a:t>w</a:t>
            </a:r>
            <a:r>
              <a:rPr sz="2000" dirty="0">
                <a:latin typeface="Calibri"/>
                <a:cs typeface="Calibri"/>
              </a:rPr>
              <a:t>een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particl</a:t>
            </a:r>
            <a:r>
              <a:rPr sz="2000" dirty="0">
                <a:latin typeface="Calibri"/>
                <a:cs typeface="Calibri"/>
              </a:rPr>
              <a:t>es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and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the </a:t>
            </a:r>
            <a:r>
              <a:rPr sz="2000" spc="-25" dirty="0">
                <a:latin typeface="Calibri"/>
                <a:cs typeface="Calibri"/>
              </a:rPr>
              <a:t>w</a:t>
            </a:r>
            <a:r>
              <a:rPr sz="2000" dirty="0">
                <a:latin typeface="Calibri"/>
                <a:cs typeface="Calibri"/>
              </a:rPr>
              <a:t>all</a:t>
            </a:r>
            <a:br>
              <a:rPr lang="en-US" sz="2000" dirty="0">
                <a:latin typeface="Calibri"/>
                <a:cs typeface="Calibri"/>
              </a:rPr>
            </a:br>
            <a:r>
              <a:rPr sz="2000" spc="-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f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the</a:t>
            </a:r>
            <a:r>
              <a:rPr sz="2000" spc="-10" dirty="0">
                <a:latin typeface="Calibri"/>
                <a:cs typeface="Calibri"/>
              </a:rPr>
              <a:t> c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spc="-25" dirty="0">
                <a:latin typeface="Calibri"/>
                <a:cs typeface="Calibri"/>
              </a:rPr>
              <a:t>nt</a:t>
            </a:r>
            <a:r>
              <a:rPr sz="2000" dirty="0">
                <a:latin typeface="Calibri"/>
                <a:cs typeface="Calibri"/>
              </a:rPr>
              <a:t>ainer</a:t>
            </a:r>
            <a:r>
              <a:rPr lang="en-US" sz="2000" dirty="0">
                <a:latin typeface="Calibri"/>
                <a:cs typeface="Calibri"/>
              </a:rPr>
              <a:t>,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</a:t>
            </a:r>
            <a:r>
              <a:rPr sz="2000" spc="-25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 </a:t>
            </a:r>
            <a:r>
              <a:rPr sz="2000" spc="-5" dirty="0">
                <a:latin typeface="Calibri"/>
                <a:cs typeface="Calibri"/>
              </a:rPr>
              <a:t>per</a:t>
            </a:r>
            <a:r>
              <a:rPr sz="2000" spc="-50" dirty="0">
                <a:latin typeface="Calibri"/>
                <a:cs typeface="Calibri"/>
              </a:rPr>
              <a:t>f</a:t>
            </a:r>
            <a:r>
              <a:rPr sz="2000" dirty="0">
                <a:latin typeface="Calibri"/>
                <a:cs typeface="Calibri"/>
              </a:rPr>
              <a:t>ectly e</a:t>
            </a:r>
            <a:r>
              <a:rPr sz="2000" spc="-5" dirty="0">
                <a:latin typeface="Calibri"/>
                <a:cs typeface="Calibri"/>
              </a:rPr>
              <a:t>l</a:t>
            </a:r>
            <a:r>
              <a:rPr sz="2000" dirty="0">
                <a:latin typeface="Calibri"/>
                <a:cs typeface="Calibri"/>
              </a:rPr>
              <a:t>a</a:t>
            </a:r>
            <a:r>
              <a:rPr sz="2000" spc="-30" dirty="0">
                <a:latin typeface="Calibri"/>
                <a:cs typeface="Calibri"/>
              </a:rPr>
              <a:t>s</a:t>
            </a:r>
            <a:r>
              <a:rPr sz="2000" dirty="0">
                <a:latin typeface="Calibri"/>
                <a:cs typeface="Calibri"/>
              </a:rPr>
              <a:t>tic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(t</a:t>
            </a:r>
            <a:r>
              <a:rPr sz="2000" spc="5" dirty="0">
                <a:latin typeface="Calibri"/>
                <a:cs typeface="Calibri"/>
              </a:rPr>
              <a:t>h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3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 is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n</a:t>
            </a:r>
            <a:r>
              <a:rPr sz="2000" dirty="0">
                <a:latin typeface="Calibri"/>
                <a:cs typeface="Calibri"/>
              </a:rPr>
              <a:t>o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c</a:t>
            </a:r>
            <a:r>
              <a:rPr sz="2000" spc="5" dirty="0">
                <a:latin typeface="Calibri"/>
                <a:cs typeface="Calibri"/>
              </a:rPr>
              <a:t>h</a:t>
            </a:r>
            <a:r>
              <a:rPr sz="2000" dirty="0">
                <a:latin typeface="Calibri"/>
                <a:cs typeface="Calibri"/>
              </a:rPr>
              <a:t>ange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in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the </a:t>
            </a:r>
            <a:r>
              <a:rPr sz="2000" spc="-20" dirty="0">
                <a:latin typeface="Calibri"/>
                <a:cs typeface="Calibri"/>
              </a:rPr>
              <a:t>t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al</a:t>
            </a:r>
            <a:r>
              <a:rPr sz="2000" spc="10" dirty="0">
                <a:latin typeface="Calibri"/>
                <a:cs typeface="Calibri"/>
              </a:rPr>
              <a:t> </a:t>
            </a:r>
            <a:br>
              <a:rPr lang="en-IN" sz="2000" spc="10" dirty="0">
                <a:latin typeface="Calibri"/>
                <a:cs typeface="Calibri"/>
              </a:rPr>
            </a:br>
            <a:r>
              <a:rPr sz="2000" dirty="0">
                <a:latin typeface="Calibri"/>
                <a:cs typeface="Calibri"/>
              </a:rPr>
              <a:t>kin</a:t>
            </a:r>
            <a:r>
              <a:rPr sz="2000" spc="-15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tic ene</a:t>
            </a:r>
            <a:r>
              <a:rPr sz="2000" spc="-25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gy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f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the co</a:t>
            </a:r>
            <a:r>
              <a:rPr sz="2000" spc="-10" dirty="0">
                <a:latin typeface="Calibri"/>
                <a:cs typeface="Calibri"/>
              </a:rPr>
              <a:t>l</a:t>
            </a:r>
            <a:r>
              <a:rPr sz="2000" dirty="0">
                <a:latin typeface="Calibri"/>
                <a:cs typeface="Calibri"/>
              </a:rPr>
              <a:t>l</a:t>
            </a:r>
            <a:r>
              <a:rPr sz="2000" spc="-10" dirty="0">
                <a:latin typeface="Calibri"/>
                <a:cs typeface="Calibri"/>
              </a:rPr>
              <a:t>i</a:t>
            </a:r>
            <a:r>
              <a:rPr sz="2000" spc="-5" dirty="0">
                <a:latin typeface="Calibri"/>
                <a:cs typeface="Calibri"/>
              </a:rPr>
              <a:t>din</a:t>
            </a:r>
            <a:r>
              <a:rPr sz="2000" dirty="0">
                <a:latin typeface="Calibri"/>
                <a:cs typeface="Calibri"/>
              </a:rPr>
              <a:t>g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particl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5" dirty="0">
                <a:latin typeface="Calibri"/>
                <a:cs typeface="Calibri"/>
              </a:rPr>
              <a:t>s).</a:t>
            </a:r>
            <a:endParaRPr lang="en-US" sz="2000" spc="-5" dirty="0">
              <a:latin typeface="Calibri"/>
              <a:cs typeface="Calibri"/>
            </a:endParaRPr>
          </a:p>
          <a:p>
            <a:pPr marL="283464" indent="-283464">
              <a:lnSpc>
                <a:spcPts val="2115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tabLst>
                <a:tab pos="355600" algn="l"/>
              </a:tabLst>
            </a:pPr>
            <a:r>
              <a:rPr sz="2000" spc="-35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eal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30" dirty="0">
                <a:latin typeface="Calibri"/>
                <a:cs typeface="Calibri"/>
              </a:rPr>
              <a:t>g</a:t>
            </a:r>
            <a:r>
              <a:rPr sz="2000" dirty="0">
                <a:latin typeface="Calibri"/>
                <a:cs typeface="Calibri"/>
              </a:rPr>
              <a:t>ases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v</a:t>
            </a:r>
            <a:r>
              <a:rPr sz="2000" spc="-10" dirty="0">
                <a:latin typeface="Calibri"/>
                <a:cs typeface="Calibri"/>
              </a:rPr>
              <a:t>i</a:t>
            </a:r>
            <a:r>
              <a:rPr sz="2000" spc="-25" dirty="0">
                <a:latin typeface="Calibri"/>
                <a:cs typeface="Calibri"/>
              </a:rPr>
              <a:t>at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mo</a:t>
            </a:r>
            <a:r>
              <a:rPr sz="2000" spc="-35" dirty="0">
                <a:latin typeface="Calibri"/>
                <a:cs typeface="Calibri"/>
              </a:rPr>
              <a:t>s</a:t>
            </a:r>
            <a:r>
              <a:rPr sz="2000" dirty="0">
                <a:latin typeface="Calibri"/>
                <a:cs typeface="Calibri"/>
              </a:rPr>
              <a:t>t </a:t>
            </a:r>
            <a:r>
              <a:rPr sz="2000" spc="-5" dirty="0">
                <a:latin typeface="Calibri"/>
                <a:cs typeface="Calibri"/>
              </a:rPr>
              <a:t>f</a:t>
            </a:r>
            <a:r>
              <a:rPr sz="2000" spc="-35" dirty="0">
                <a:latin typeface="Calibri"/>
                <a:cs typeface="Calibri"/>
              </a:rPr>
              <a:t>r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m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ideal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 err="1">
                <a:latin typeface="Calibri"/>
                <a:cs typeface="Calibri"/>
              </a:rPr>
              <a:t>beh</a:t>
            </a:r>
            <a:r>
              <a:rPr sz="2000" spc="-40" dirty="0" err="1">
                <a:latin typeface="Calibri"/>
                <a:cs typeface="Calibri"/>
              </a:rPr>
              <a:t>a</a:t>
            </a:r>
            <a:r>
              <a:rPr sz="2000" dirty="0" err="1">
                <a:latin typeface="Calibri"/>
                <a:cs typeface="Calibri"/>
              </a:rPr>
              <a:t>v</a:t>
            </a:r>
            <a:r>
              <a:rPr sz="2000" spc="-10" dirty="0" err="1">
                <a:latin typeface="Calibri"/>
                <a:cs typeface="Calibri"/>
              </a:rPr>
              <a:t>i</a:t>
            </a:r>
            <a:r>
              <a:rPr sz="2000" spc="-5" dirty="0" err="1">
                <a:latin typeface="Calibri"/>
                <a:cs typeface="Calibri"/>
              </a:rPr>
              <a:t>ou</a:t>
            </a:r>
            <a:r>
              <a:rPr sz="2000" dirty="0" err="1">
                <a:latin typeface="Calibri"/>
                <a:cs typeface="Calibri"/>
              </a:rPr>
              <a:t>r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25" dirty="0">
                <a:latin typeface="Calibri"/>
                <a:cs typeface="Calibri"/>
              </a:rPr>
              <a:t>a</a:t>
            </a:r>
            <a:r>
              <a:rPr sz="2000" dirty="0">
                <a:latin typeface="Calibri"/>
                <a:cs typeface="Calibri"/>
              </a:rPr>
              <a:t>t</a:t>
            </a:r>
            <a:endParaRPr lang="en-US" sz="2000" dirty="0">
              <a:latin typeface="Calibri"/>
              <a:cs typeface="Calibri"/>
            </a:endParaRPr>
          </a:p>
          <a:p>
            <a:pPr marL="228600" indent="-228600">
              <a:lnSpc>
                <a:spcPts val="2115"/>
              </a:lnSpc>
              <a:buFont typeface="Arial"/>
              <a:buChar char="•"/>
              <a:tabLst>
                <a:tab pos="355600" algn="l"/>
              </a:tabLst>
            </a:pPr>
            <a:endParaRPr lang="en-US" sz="1050" dirty="0">
              <a:latin typeface="Calibri"/>
              <a:cs typeface="Calibri"/>
            </a:endParaRPr>
          </a:p>
          <a:p>
            <a:pPr>
              <a:lnSpc>
                <a:spcPts val="2115"/>
              </a:lnSpc>
              <a:spcBef>
                <a:spcPts val="1200"/>
              </a:spcBef>
              <a:tabLst>
                <a:tab pos="355600" algn="l"/>
              </a:tabLst>
            </a:pPr>
            <a:r>
              <a:rPr lang="en-US" sz="2000" dirty="0">
                <a:solidFill>
                  <a:srgbClr val="FF0000"/>
                </a:solidFill>
                <a:latin typeface="Calibri"/>
                <a:cs typeface="Calibri"/>
              </a:rPr>
              <a:t>– l</a:t>
            </a:r>
            <a:r>
              <a:rPr lang="en-US" sz="2000" spc="-20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lang="en-US" sz="2000" dirty="0">
                <a:solidFill>
                  <a:srgbClr val="FF0000"/>
                </a:solidFill>
                <a:latin typeface="Calibri"/>
                <a:cs typeface="Calibri"/>
              </a:rPr>
              <a:t>w</a:t>
            </a:r>
            <a:r>
              <a:rPr lang="en-US" sz="2000" spc="-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n-US" sz="2000" spc="-25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lang="en-US" sz="200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lang="en-US" sz="2000" spc="-10" dirty="0">
                <a:solidFill>
                  <a:srgbClr val="FF0000"/>
                </a:solidFill>
                <a:latin typeface="Calibri"/>
                <a:cs typeface="Calibri"/>
              </a:rPr>
              <a:t>m</a:t>
            </a:r>
            <a:r>
              <a:rPr lang="en-US" sz="2000" spc="-5" dirty="0">
                <a:solidFill>
                  <a:srgbClr val="FF0000"/>
                </a:solidFill>
                <a:latin typeface="Calibri"/>
                <a:cs typeface="Calibri"/>
              </a:rPr>
              <a:t>pe</a:t>
            </a:r>
            <a:r>
              <a:rPr lang="en-US" sz="2000" spc="-40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lang="en-US" sz="2000" spc="-25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lang="en-US" sz="2000" dirty="0">
                <a:solidFill>
                  <a:srgbClr val="FF0000"/>
                </a:solidFill>
                <a:latin typeface="Calibri"/>
                <a:cs typeface="Calibri"/>
              </a:rPr>
              <a:t>tu</a:t>
            </a:r>
            <a:r>
              <a:rPr lang="en-US" sz="2000" spc="-30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lang="en-US" sz="2000" dirty="0">
                <a:solidFill>
                  <a:srgbClr val="FF0000"/>
                </a:solidFill>
                <a:latin typeface="Calibri"/>
                <a:cs typeface="Calibri"/>
              </a:rPr>
              <a:t>es</a:t>
            </a:r>
            <a:endParaRPr lang="en-US" sz="2000" dirty="0">
              <a:latin typeface="Calibri"/>
              <a:cs typeface="Calibri"/>
            </a:endParaRPr>
          </a:p>
          <a:p>
            <a:pPr>
              <a:lnSpc>
                <a:spcPts val="2115"/>
              </a:lnSpc>
              <a:spcBef>
                <a:spcPts val="1200"/>
              </a:spcBef>
              <a:tabLst>
                <a:tab pos="355600" algn="l"/>
              </a:tabLst>
            </a:pPr>
            <a:r>
              <a:rPr lang="en-US" sz="2000" dirty="0">
                <a:solidFill>
                  <a:srgbClr val="006FC0"/>
                </a:solidFill>
                <a:latin typeface="Calibri"/>
                <a:cs typeface="Calibri"/>
              </a:rPr>
              <a:t>–</a:t>
            </a:r>
            <a:r>
              <a:rPr sz="200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Calibri"/>
                <a:cs typeface="Calibri"/>
              </a:rPr>
              <a:t>hig</a:t>
            </a:r>
            <a:r>
              <a:rPr sz="2000" dirty="0">
                <a:solidFill>
                  <a:srgbClr val="006FC0"/>
                </a:solidFill>
                <a:latin typeface="Calibri"/>
                <a:cs typeface="Calibri"/>
              </a:rPr>
              <a:t>h</a:t>
            </a:r>
            <a:r>
              <a:rPr sz="2000" spc="-1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2000" spc="-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000" dirty="0">
                <a:solidFill>
                  <a:srgbClr val="006FC0"/>
                </a:solidFill>
                <a:latin typeface="Calibri"/>
                <a:cs typeface="Calibri"/>
              </a:rPr>
              <a:t>es</a:t>
            </a:r>
            <a:r>
              <a:rPr sz="2000" spc="-1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2000" spc="-5" dirty="0">
                <a:solidFill>
                  <a:srgbClr val="006FC0"/>
                </a:solidFill>
                <a:latin typeface="Calibri"/>
                <a:cs typeface="Calibri"/>
              </a:rPr>
              <a:t>u</a:t>
            </a:r>
            <a:r>
              <a:rPr sz="2000" spc="-2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2000" dirty="0">
                <a:solidFill>
                  <a:srgbClr val="006FC0"/>
                </a:solidFill>
                <a:latin typeface="Calibri"/>
                <a:cs typeface="Calibri"/>
              </a:rPr>
              <a:t>es</a:t>
            </a:r>
            <a:endParaRPr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684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7" y="535606"/>
            <a:ext cx="8389317" cy="222625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Boyle’s law</a:t>
            </a:r>
            <a:endParaRPr lang="en-GB" dirty="0"/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586F639C-8438-CD82-90F7-78D6A4023719}"/>
              </a:ext>
            </a:extLst>
          </p:cNvPr>
          <p:cNvSpPr txBox="1"/>
          <p:nvPr/>
        </p:nvSpPr>
        <p:spPr>
          <a:xfrm>
            <a:off x="4441125" y="1353256"/>
            <a:ext cx="96456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sz="2000" i="1" spc="-20" dirty="0">
                <a:solidFill>
                  <a:srgbClr val="221F1F"/>
                </a:solidFill>
                <a:latin typeface="Times New Roman"/>
                <a:cs typeface="Times New Roman"/>
              </a:rPr>
              <a:t>PV</a:t>
            </a:r>
            <a:r>
              <a:rPr sz="2000" i="1" spc="-35" dirty="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221F1F"/>
                </a:solidFill>
                <a:latin typeface="Times New Roman"/>
                <a:cs typeface="Times New Roman"/>
              </a:rPr>
              <a:t>=</a:t>
            </a:r>
            <a:r>
              <a:rPr sz="2000" spc="-10" dirty="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sz="2000" i="1" spc="-15" dirty="0">
                <a:solidFill>
                  <a:srgbClr val="221F1F"/>
                </a:solidFill>
                <a:latin typeface="Times New Roman"/>
                <a:cs typeface="Times New Roman"/>
              </a:rPr>
              <a:t>k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7738C118-C124-4DE6-2153-7C431B2679C4}"/>
              </a:ext>
            </a:extLst>
          </p:cNvPr>
          <p:cNvSpPr txBox="1"/>
          <p:nvPr/>
        </p:nvSpPr>
        <p:spPr>
          <a:xfrm>
            <a:off x="1312088" y="1353256"/>
            <a:ext cx="131733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000" i="1" spc="-25" dirty="0">
                <a:solidFill>
                  <a:srgbClr val="221F1F"/>
                </a:solidFill>
                <a:latin typeface="Times New Roman"/>
                <a:cs typeface="Times New Roman"/>
              </a:rPr>
              <a:t>P</a:t>
            </a:r>
            <a:r>
              <a:rPr sz="2000" spc="-20" dirty="0">
                <a:solidFill>
                  <a:srgbClr val="221F1F"/>
                </a:solidFill>
                <a:latin typeface="Cambria Math"/>
                <a:cs typeface="Cambria Math"/>
              </a:rPr>
              <a:t>∝</a:t>
            </a:r>
            <a:r>
              <a:rPr lang="en-US" sz="2000" spc="-20" dirty="0">
                <a:solidFill>
                  <a:srgbClr val="221F1F"/>
                </a:solidFill>
                <a:latin typeface="Cambria Math"/>
                <a:cs typeface="Cambria Math"/>
              </a:rPr>
              <a:t>1</a:t>
            </a:r>
            <a:r>
              <a:rPr lang="en-US" sz="2000" spc="-15" dirty="0">
                <a:solidFill>
                  <a:srgbClr val="221F1F"/>
                </a:solidFill>
                <a:latin typeface="Times New Roman"/>
                <a:cs typeface="Times New Roman"/>
              </a:rPr>
              <a:t>/</a:t>
            </a:r>
            <a:r>
              <a:rPr sz="2000" i="1" spc="-20" dirty="0">
                <a:solidFill>
                  <a:srgbClr val="221F1F"/>
                </a:solidFill>
                <a:latin typeface="Times New Roman"/>
                <a:cs typeface="Times New Roman"/>
              </a:rPr>
              <a:t>V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15" name="object 8">
            <a:extLst>
              <a:ext uri="{FF2B5EF4-FFF2-40B4-BE49-F238E27FC236}">
                <a16:creationId xmlns:a16="http://schemas.microsoft.com/office/drawing/2014/main" id="{74128879-1223-C112-A69D-72FFE40EB8F1}"/>
              </a:ext>
            </a:extLst>
          </p:cNvPr>
          <p:cNvSpPr txBox="1"/>
          <p:nvPr/>
        </p:nvSpPr>
        <p:spPr>
          <a:xfrm>
            <a:off x="7066568" y="1353256"/>
            <a:ext cx="108775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i="1" spc="-20" dirty="0">
                <a:solidFill>
                  <a:srgbClr val="221F1F"/>
                </a:solidFill>
                <a:latin typeface="Times New Roman"/>
                <a:cs typeface="Times New Roman"/>
              </a:rPr>
              <a:t>P</a:t>
            </a:r>
            <a:r>
              <a:rPr sz="2000" i="1" spc="-45" dirty="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221F1F"/>
                </a:solidFill>
                <a:latin typeface="Times New Roman"/>
                <a:cs typeface="Times New Roman"/>
              </a:rPr>
              <a:t>=</a:t>
            </a:r>
            <a:r>
              <a:rPr sz="2000" spc="-10" dirty="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sz="2000" i="1" spc="-15" dirty="0">
                <a:solidFill>
                  <a:srgbClr val="221F1F"/>
                </a:solidFill>
                <a:latin typeface="Times New Roman"/>
                <a:cs typeface="Times New Roman"/>
              </a:rPr>
              <a:t>k</a:t>
            </a:r>
            <a:r>
              <a:rPr sz="2000" spc="-15" dirty="0">
                <a:solidFill>
                  <a:srgbClr val="221F1F"/>
                </a:solidFill>
                <a:latin typeface="Times New Roman"/>
                <a:cs typeface="Times New Roman"/>
              </a:rPr>
              <a:t>/</a:t>
            </a:r>
            <a:r>
              <a:rPr sz="2000" i="1" spc="-15" dirty="0">
                <a:solidFill>
                  <a:srgbClr val="221F1F"/>
                </a:solidFill>
                <a:latin typeface="Times New Roman"/>
                <a:cs typeface="Times New Roman"/>
              </a:rPr>
              <a:t>V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16" name="object 10">
            <a:extLst>
              <a:ext uri="{FF2B5EF4-FFF2-40B4-BE49-F238E27FC236}">
                <a16:creationId xmlns:a16="http://schemas.microsoft.com/office/drawing/2014/main" id="{B72CA160-0F32-EBFD-249B-2C4AF2A14149}"/>
              </a:ext>
            </a:extLst>
          </p:cNvPr>
          <p:cNvSpPr txBox="1"/>
          <p:nvPr/>
        </p:nvSpPr>
        <p:spPr>
          <a:xfrm>
            <a:off x="445128" y="5561021"/>
            <a:ext cx="8057713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500" b="1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sz="15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1500" b="1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15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1500" b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1500" b="1" spc="-100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sz="1500" b="1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15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1500" b="1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1500" b="1" dirty="0">
                <a:latin typeface="Calibri" panose="020F0502020204030204" pitchFamily="34" charset="0"/>
                <a:cs typeface="Calibri" panose="020F0502020204030204" pitchFamily="34" charset="0"/>
              </a:rPr>
              <a:t>aw</a:t>
            </a:r>
            <a:r>
              <a:rPr sz="1500" i="1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2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1500" spc="-4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1500" spc="-1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1500" spc="-4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es</a:t>
            </a:r>
            <a:r>
              <a:rPr sz="15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at, at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 a</a:t>
            </a:r>
            <a:r>
              <a:rPr sz="1500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3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1500" spc="-2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1500" spc="-4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nt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4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1500" spc="-15" dirty="0">
                <a:latin typeface="Calibri" panose="020F0502020204030204" pitchFamily="34" charset="0"/>
                <a:cs typeface="Calibri" panose="020F0502020204030204" pitchFamily="34" charset="0"/>
              </a:rPr>
              <a:t>em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1500" spc="-5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500" spc="-1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tu</a:t>
            </a:r>
            <a:r>
              <a:rPr sz="15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e,</a:t>
            </a:r>
            <a:r>
              <a:rPr sz="15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1500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2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1500" spc="-20" dirty="0">
                <a:latin typeface="Calibri" panose="020F0502020204030204" pitchFamily="34" charset="0"/>
                <a:cs typeface="Calibri" panose="020F0502020204030204" pitchFamily="34" charset="0"/>
              </a:rPr>
              <a:t>um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15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f a</a:t>
            </a:r>
            <a:r>
              <a:rPr sz="15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fi</a:t>
            </a:r>
            <a:r>
              <a:rPr sz="1500" spc="-50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sz="1500"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mas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f a 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gi</a:t>
            </a:r>
            <a:r>
              <a:rPr sz="1500" spc="-2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4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as </a:t>
            </a:r>
            <a:br>
              <a:rPr lang="en-IN" sz="1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1500" spc="-3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1500" spc="-2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1500" spc="-5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500" spc="-15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150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1500" spc="-2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oportional </a:t>
            </a:r>
            <a:r>
              <a:rPr sz="15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 i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ts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15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ss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15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e.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2FFA39-78AF-B0FA-4C92-6F9413C30F60}"/>
              </a:ext>
            </a:extLst>
          </p:cNvPr>
          <p:cNvSpPr txBox="1"/>
          <p:nvPr/>
        </p:nvSpPr>
        <p:spPr>
          <a:xfrm>
            <a:off x="440225" y="3697486"/>
            <a:ext cx="3362714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 5.1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The relationship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between pressure and 1/volume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a fixed mass of an ideal gas at constant temperature. The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pressure and volume could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also be in other units,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e.g. m</a:t>
            </a:r>
            <a:r>
              <a:rPr lang="en-US" sz="1500" b="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dm</a:t>
            </a:r>
            <a:r>
              <a:rPr lang="en-US" sz="1500" b="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volume. </a:t>
            </a:r>
            <a:endParaRPr lang="en-IN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DE96B6E-4FC1-F411-0EE1-9367EE4CBECB}"/>
              </a:ext>
            </a:extLst>
          </p:cNvPr>
          <p:cNvSpPr txBox="1"/>
          <p:nvPr/>
        </p:nvSpPr>
        <p:spPr>
          <a:xfrm>
            <a:off x="5966803" y="3706901"/>
            <a:ext cx="309322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5.3</a:t>
            </a:r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relationship </a:t>
            </a:r>
            <a:b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between the pressure and volume </a:t>
            </a:r>
            <a:b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of a fixed mass of an ideal gas at constant temperature. 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63A1D0-FA8F-ED7D-F64B-ECEC3B4D5266}"/>
              </a:ext>
            </a:extLst>
          </p:cNvPr>
          <p:cNvSpPr txBox="1"/>
          <p:nvPr/>
        </p:nvSpPr>
        <p:spPr>
          <a:xfrm>
            <a:off x="3504411" y="3708687"/>
            <a:ext cx="2037895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5.2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relationship between </a:t>
            </a:r>
            <a:r>
              <a:rPr lang="en-US" sz="1500" b="0" i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PV</a:t>
            </a:r>
            <a:r>
              <a:rPr lang="en-US" sz="1500" b="0" i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and </a:t>
            </a:r>
            <a:r>
              <a:rPr lang="en-US" sz="1500" b="0" i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P </a:t>
            </a:r>
            <a:r>
              <a:rPr lang="en-US" sz="1500" b="0" i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for a fixed mass of an ideal gas at constant temperature.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A picture containing line, plot, diagram&#10;&#10;Description automatically generated">
            <a:extLst>
              <a:ext uri="{FF2B5EF4-FFF2-40B4-BE49-F238E27FC236}">
                <a16:creationId xmlns:a16="http://schemas.microsoft.com/office/drawing/2014/main" id="{AA99100E-B01B-F63C-AEB3-DC24207770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28" y="1689365"/>
            <a:ext cx="8333232" cy="1847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07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3596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Charles’ law</a:t>
            </a:r>
            <a:endParaRPr lang="en-GB" dirty="0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E323715F-8283-AB5B-088E-BE8FAEF8F66D}"/>
              </a:ext>
            </a:extLst>
          </p:cNvPr>
          <p:cNvSpPr txBox="1"/>
          <p:nvPr/>
        </p:nvSpPr>
        <p:spPr>
          <a:xfrm>
            <a:off x="2153998" y="1185274"/>
            <a:ext cx="236156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i="1" spc="-5" dirty="0">
                <a:solidFill>
                  <a:srgbClr val="221F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dirty="0">
                <a:solidFill>
                  <a:srgbClr val="221F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∝</a:t>
            </a:r>
            <a:r>
              <a:rPr sz="2000" spc="190" dirty="0">
                <a:solidFill>
                  <a:srgbClr val="221F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solidFill>
                  <a:srgbClr val="221F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𝑇</a:t>
            </a:r>
            <a:r>
              <a:rPr sz="2000" spc="75" dirty="0">
                <a:solidFill>
                  <a:srgbClr val="221F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5" dirty="0">
                <a:solidFill>
                  <a:srgbClr val="221F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000" spc="5" dirty="0">
                <a:solidFill>
                  <a:srgbClr val="221F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spc="-5" dirty="0">
                <a:solidFill>
                  <a:srgbClr val="221F1F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n</a:t>
            </a:r>
            <a:r>
              <a:rPr sz="2000" spc="55" dirty="0">
                <a:solidFill>
                  <a:srgbClr val="221F1F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sz="2000" spc="105" dirty="0">
                <a:solidFill>
                  <a:srgbClr val="221F1F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𝐾</a:t>
            </a:r>
            <a:r>
              <a:rPr sz="2000" dirty="0">
                <a:solidFill>
                  <a:srgbClr val="221F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58349A4F-1193-10D5-22B3-446880BBA8B8}"/>
              </a:ext>
            </a:extLst>
          </p:cNvPr>
          <p:cNvSpPr txBox="1"/>
          <p:nvPr/>
        </p:nvSpPr>
        <p:spPr>
          <a:xfrm>
            <a:off x="710883" y="5558449"/>
            <a:ext cx="7802583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500" b="1" spc="-5" dirty="0">
                <a:latin typeface="Calibri" panose="020F0502020204030204" pitchFamily="34" charset="0"/>
                <a:cs typeface="Calibri" panose="020F0502020204030204" pitchFamily="34" charset="0"/>
              </a:rPr>
              <a:t>Charles’ law</a:t>
            </a:r>
            <a:r>
              <a:rPr lang="en-US"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 states that the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olum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fi</a:t>
            </a:r>
            <a:r>
              <a:rPr sz="1500" spc="-55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ma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1500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an 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dea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1500"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35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sz="150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2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1500"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1500" spc="-25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1500" spc="-2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1500" spc="-2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es</a:t>
            </a:r>
            <a:r>
              <a:rPr sz="1500" spc="-15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1500" spc="-2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1500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sz="15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sz="15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ectly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15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oportiona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o its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1500" spc="-15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so</a:t>
            </a:r>
            <a:r>
              <a:rPr sz="1500" spc="-15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15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sz="1500" spc="-6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lv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in)</a:t>
            </a:r>
            <a:r>
              <a:rPr sz="1500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1500" spc="-1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1500" spc="-5" dirty="0">
                <a:latin typeface="Calibri" panose="020F0502020204030204" pitchFamily="34" charset="0"/>
                <a:cs typeface="Calibri" panose="020F0502020204030204" pitchFamily="34" charset="0"/>
              </a:rPr>
              <a:t>pe</a:t>
            </a:r>
            <a:r>
              <a:rPr sz="15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500" spc="-2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tu</a:t>
            </a:r>
            <a:r>
              <a:rPr sz="15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500" dirty="0">
                <a:latin typeface="Calibri" panose="020F0502020204030204" pitchFamily="34" charset="0"/>
                <a:cs typeface="Calibri" panose="020F0502020204030204" pitchFamily="34" charset="0"/>
              </a:rPr>
              <a:t>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DE2FE5-B467-C970-F2C0-62F3A2AF6C4F}"/>
              </a:ext>
            </a:extLst>
          </p:cNvPr>
          <p:cNvSpPr txBox="1"/>
          <p:nvPr/>
        </p:nvSpPr>
        <p:spPr>
          <a:xfrm>
            <a:off x="661284" y="3971229"/>
            <a:ext cx="350061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5.4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relationship between the volume and temperature (in kelvin) of a fixed mass of an ideal gas at constant pressure. The graph is dashed at the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end because we can’t actually get to absolute zero.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4E0898-B320-6F33-B503-9210B8B92D40}"/>
              </a:ext>
            </a:extLst>
          </p:cNvPr>
          <p:cNvSpPr txBox="1"/>
          <p:nvPr/>
        </p:nvSpPr>
        <p:spPr>
          <a:xfrm>
            <a:off x="4627984" y="3979040"/>
            <a:ext cx="392818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 5.5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The relationship between the volume and temperature (in °C) of a fixed mass of an ideal gas at constant pressure. As can be seen, the temperature at which the volume of an ideal gas is zero would be −273.15 °C. This temperature is absolute zero.</a:t>
            </a:r>
            <a:endParaRPr lang="en-IN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894702-78AA-BCFE-325B-459EC3311FF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65553" y="1497710"/>
            <a:ext cx="7763976" cy="240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5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7017716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Gay-Lussac’s law</a:t>
            </a:r>
            <a:endParaRPr lang="en-GB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0ECEC775-EB4A-7842-4DD5-C729DBC1D3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708" y="3233736"/>
            <a:ext cx="942121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35276981-37DC-C5B7-2591-BE6185069148}"/>
              </a:ext>
            </a:extLst>
          </p:cNvPr>
          <p:cNvSpPr txBox="1"/>
          <p:nvPr/>
        </p:nvSpPr>
        <p:spPr>
          <a:xfrm>
            <a:off x="5049252" y="1172089"/>
            <a:ext cx="1767481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i="1" spc="-5" dirty="0">
                <a:solidFill>
                  <a:srgbClr val="221F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dirty="0">
                <a:solidFill>
                  <a:srgbClr val="221F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∝</a:t>
            </a:r>
            <a:r>
              <a:rPr sz="2000" spc="105" dirty="0">
                <a:solidFill>
                  <a:srgbClr val="221F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solidFill>
                  <a:srgbClr val="221F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𝑇</a:t>
            </a:r>
            <a:r>
              <a:rPr sz="2000" spc="45" dirty="0">
                <a:solidFill>
                  <a:srgbClr val="221F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solidFill>
                  <a:srgbClr val="221F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000" spc="-5" dirty="0">
                <a:solidFill>
                  <a:srgbClr val="221F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K</a:t>
            </a:r>
            <a:r>
              <a:rPr sz="2000" dirty="0">
                <a:solidFill>
                  <a:srgbClr val="221F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B29570AE-A434-94DD-DF55-B9D44F526539}"/>
              </a:ext>
            </a:extLst>
          </p:cNvPr>
          <p:cNvSpPr txBox="1"/>
          <p:nvPr/>
        </p:nvSpPr>
        <p:spPr>
          <a:xfrm>
            <a:off x="783881" y="5490505"/>
            <a:ext cx="7704966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fi</a:t>
            </a:r>
            <a:r>
              <a:rPr spc="-55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ma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an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dea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as 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 con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 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olum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e,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es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ectly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oportiona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o its a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so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spc="-55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spc="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pe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tu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6F1457-7ABE-B93D-43FF-F8F33A1467AF}"/>
              </a:ext>
            </a:extLst>
          </p:cNvPr>
          <p:cNvSpPr txBox="1"/>
          <p:nvPr/>
        </p:nvSpPr>
        <p:spPr>
          <a:xfrm>
            <a:off x="684729" y="4735819"/>
            <a:ext cx="545327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5.6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relationship between the pressure and temperature (kelvin) of a fixed mass of an ideal gas at constant volume.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948FE307-D173-1F58-3277-0108E18CA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232" y="1310933"/>
            <a:ext cx="3252807" cy="320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35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5"/>
            <a:ext cx="7802583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Overall gas law equation</a:t>
            </a:r>
            <a:endParaRPr lang="en-GB" dirty="0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4E2668F3-88CD-007A-31B3-0BC25586BE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882" y="66818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184E0609-38E1-889B-66A6-A105A5980B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6671738"/>
              </p:ext>
            </p:extLst>
          </p:nvPr>
        </p:nvGraphicFramePr>
        <p:xfrm>
          <a:off x="791099" y="1182239"/>
          <a:ext cx="1785127" cy="10972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498320" imgH="914400" progId="Equation.DSMT4">
                  <p:embed/>
                </p:oleObj>
              </mc:Choice>
              <mc:Fallback>
                <p:oleObj name="Equation" r:id="rId3" imgW="1498320" imgH="914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099" y="1182239"/>
                        <a:ext cx="1785127" cy="10972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object 8">
            <a:extLst>
              <a:ext uri="{FF2B5EF4-FFF2-40B4-BE49-F238E27FC236}">
                <a16:creationId xmlns:a16="http://schemas.microsoft.com/office/drawing/2014/main" id="{E6234953-A362-D91A-504D-AFA9FBD25355}"/>
              </a:ext>
            </a:extLst>
          </p:cNvPr>
          <p:cNvSpPr txBox="1"/>
          <p:nvPr/>
        </p:nvSpPr>
        <p:spPr>
          <a:xfrm>
            <a:off x="782134" y="3304539"/>
            <a:ext cx="3996054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25"/>
              </a:spcBef>
            </a:pPr>
            <a:r>
              <a:rPr sz="2800" i="1" spc="-95" dirty="0">
                <a:solidFill>
                  <a:srgbClr val="FF5900"/>
                </a:solidFill>
                <a:latin typeface="Calibri"/>
                <a:cs typeface="Calibri"/>
              </a:rPr>
              <a:t>P</a:t>
            </a:r>
            <a:r>
              <a:rPr sz="2800" i="1" dirty="0">
                <a:solidFill>
                  <a:srgbClr val="FF5900"/>
                </a:solidFill>
                <a:latin typeface="Calibri"/>
                <a:cs typeface="Calibri"/>
              </a:rPr>
              <a:t>V</a:t>
            </a:r>
            <a:r>
              <a:rPr sz="2800" spc="-5" dirty="0">
                <a:solidFill>
                  <a:srgbClr val="FF5900"/>
                </a:solidFill>
                <a:latin typeface="Calibri"/>
                <a:cs typeface="Calibri"/>
              </a:rPr>
              <a:t> </a:t>
            </a:r>
            <a:r>
              <a:rPr sz="2800" spc="-45" dirty="0">
                <a:solidFill>
                  <a:srgbClr val="FF5900"/>
                </a:solidFill>
                <a:latin typeface="Calibri"/>
                <a:cs typeface="Calibri"/>
              </a:rPr>
              <a:t>=</a:t>
            </a:r>
            <a:r>
              <a:rPr sz="2800" spc="5" dirty="0">
                <a:solidFill>
                  <a:srgbClr val="FF5900"/>
                </a:solidFill>
                <a:latin typeface="Calibri"/>
                <a:cs typeface="Calibri"/>
              </a:rPr>
              <a:t> </a:t>
            </a:r>
            <a:r>
              <a:rPr sz="2800" i="1" spc="-5" dirty="0" err="1">
                <a:solidFill>
                  <a:srgbClr val="FF5900"/>
                </a:solidFill>
                <a:latin typeface="Calibri"/>
                <a:cs typeface="Calibri"/>
              </a:rPr>
              <a:t>n</a:t>
            </a:r>
            <a:r>
              <a:rPr sz="2800" i="1" spc="-80" dirty="0" err="1">
                <a:solidFill>
                  <a:srgbClr val="FF5900"/>
                </a:solidFill>
                <a:latin typeface="Calibri"/>
                <a:cs typeface="Calibri"/>
              </a:rPr>
              <a:t>R</a:t>
            </a:r>
            <a:r>
              <a:rPr sz="2800" i="1" dirty="0" err="1">
                <a:solidFill>
                  <a:srgbClr val="FF5900"/>
                </a:solidFill>
                <a:latin typeface="Calibri"/>
                <a:cs typeface="Calibri"/>
              </a:rPr>
              <a:t>T</a:t>
            </a:r>
            <a:endParaRPr sz="2800" i="1" dirty="0">
              <a:solidFill>
                <a:srgbClr val="FF5900"/>
              </a:solidFill>
              <a:latin typeface="Calibri"/>
              <a:cs typeface="Calibri"/>
            </a:endParaRPr>
          </a:p>
        </p:txBody>
      </p:sp>
      <p:sp>
        <p:nvSpPr>
          <p:cNvPr id="17" name="object 17">
            <a:extLst>
              <a:ext uri="{FF2B5EF4-FFF2-40B4-BE49-F238E27FC236}">
                <a16:creationId xmlns:a16="http://schemas.microsoft.com/office/drawing/2014/main" id="{14805504-CBF4-CC44-AA1F-EDB6E00520FD}"/>
              </a:ext>
            </a:extLst>
          </p:cNvPr>
          <p:cNvSpPr txBox="1"/>
          <p:nvPr/>
        </p:nvSpPr>
        <p:spPr>
          <a:xfrm>
            <a:off x="791099" y="3934664"/>
            <a:ext cx="3019044" cy="14773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t-BR" sz="2400" i="1" spc="-1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pt-BR" sz="2400" i="1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400" dirty="0"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pt-BR" sz="24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400" dirty="0">
                <a:latin typeface="Calibri" panose="020F0502020204030204" pitchFamily="34" charset="0"/>
                <a:cs typeface="Calibri" panose="020F0502020204030204" pitchFamily="34" charset="0"/>
              </a:rPr>
              <a:t>8.</a:t>
            </a:r>
            <a:r>
              <a:rPr lang="pt-BR" sz="2400" spc="-15" dirty="0">
                <a:latin typeface="Calibri" panose="020F0502020204030204" pitchFamily="34" charset="0"/>
                <a:cs typeface="Calibri" panose="020F0502020204030204" pitchFamily="34" charset="0"/>
              </a:rPr>
              <a:t>31</a:t>
            </a:r>
            <a:r>
              <a:rPr lang="pt-BR"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 J</a:t>
            </a:r>
            <a:r>
              <a:rPr lang="pt-BR" sz="2400" spc="-15" dirty="0">
                <a:latin typeface="Calibri" panose="020F0502020204030204" pitchFamily="34" charset="0"/>
                <a:cs typeface="Calibri" panose="020F0502020204030204" pitchFamily="34" charset="0"/>
              </a:rPr>
              <a:t> K</a:t>
            </a:r>
            <a:r>
              <a:rPr lang="pt-BR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400" spc="-22" baseline="24305" dirty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pt-BR" sz="2400" spc="-15" baseline="24305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pt-BR" sz="2400" baseline="2430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400" spc="-270" baseline="2430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400" dirty="0">
                <a:latin typeface="Calibri" panose="020F0502020204030204" pitchFamily="34" charset="0"/>
                <a:cs typeface="Calibri" panose="020F0502020204030204" pitchFamily="34" charset="0"/>
              </a:rPr>
              <a:t>mol</a:t>
            </a:r>
            <a:r>
              <a:rPr lang="pt-BR"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400" spc="-22" baseline="24305" dirty="0">
                <a:latin typeface="Calibri" panose="020F0502020204030204" pitchFamily="34" charset="0"/>
                <a:cs typeface="Calibri" panose="020F0502020204030204" pitchFamily="34" charset="0"/>
              </a:rPr>
              <a:t>−1</a:t>
            </a:r>
            <a:endParaRPr lang="pt-BR" sz="2400" baseline="2430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IN" sz="2400" spc="-1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400" spc="-5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400" spc="-15" dirty="0" err="1">
                <a:latin typeface="Calibri" panose="020F0502020204030204" pitchFamily="34" charset="0"/>
                <a:cs typeface="Calibri" panose="020F0502020204030204" pitchFamily="34" charset="0"/>
              </a:rPr>
              <a:t>essu</a:t>
            </a:r>
            <a:r>
              <a:rPr sz="2400" spc="-5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400" spc="-1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sz="24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7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IN" sz="2400" spc="-105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400" spc="-5" dirty="0" err="1">
                <a:latin typeface="Calibri" panose="020F0502020204030204" pitchFamily="34" charset="0"/>
                <a:cs typeface="Calibri" panose="020F0502020204030204" pitchFamily="34" charset="0"/>
              </a:rPr>
              <a:t>olume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sz="2400" spc="-2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400" spc="-15" baseline="24305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sz="2400" spc="-7" baseline="2430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400" spc="-2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400" spc="-15" dirty="0" err="1">
                <a:latin typeface="Calibri" panose="020F0502020204030204" pitchFamily="34" charset="0"/>
                <a:cs typeface="Calibri" panose="020F0502020204030204" pitchFamily="34" charset="0"/>
              </a:rPr>
              <a:t>emp</a:t>
            </a:r>
            <a:r>
              <a:rPr sz="2400" spc="-1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400" spc="-55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400" spc="-25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400" spc="-15" dirty="0" err="1">
                <a:latin typeface="Calibri" panose="020F0502020204030204" pitchFamily="34" charset="0"/>
                <a:cs typeface="Calibri" panose="020F0502020204030204" pitchFamily="34" charset="0"/>
              </a:rPr>
              <a:t>tu</a:t>
            </a:r>
            <a:r>
              <a:rPr sz="2400" spc="-45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400" spc="-1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400" spc="-1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sz="2400" spc="-15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42EEBF-9574-4280-863C-4ED5683FF6FE}"/>
              </a:ext>
            </a:extLst>
          </p:cNvPr>
          <p:cNvSpPr txBox="1">
            <a:spLocks/>
          </p:cNvSpPr>
          <p:nvPr/>
        </p:nvSpPr>
        <p:spPr>
          <a:xfrm>
            <a:off x="676339" y="2398299"/>
            <a:ext cx="5741580" cy="6344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Ideal gas equation</a:t>
            </a:r>
          </a:p>
        </p:txBody>
      </p:sp>
    </p:spTree>
    <p:extLst>
      <p:ext uri="{BB962C8B-B14F-4D97-AF65-F5344CB8AC3E}">
        <p14:creationId xmlns:p14="http://schemas.microsoft.com/office/powerpoint/2010/main" val="2098291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5"/>
            <a:ext cx="8006761" cy="119988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The relationship between the amount </a:t>
            </a:r>
            <a:br>
              <a:rPr lang="en-US" dirty="0"/>
            </a:br>
            <a:r>
              <a:rPr lang="en-US" dirty="0"/>
              <a:t>(number of moles) of a gas and its volume</a:t>
            </a:r>
            <a:endParaRPr lang="en-GB" dirty="0"/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F51A4B7E-F469-FDEB-7DB5-F8BAB33DCCFA}"/>
              </a:ext>
            </a:extLst>
          </p:cNvPr>
          <p:cNvSpPr txBox="1"/>
          <p:nvPr/>
        </p:nvSpPr>
        <p:spPr>
          <a:xfrm>
            <a:off x="670708" y="5473390"/>
            <a:ext cx="7156572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i="1" dirty="0">
                <a:solidFill>
                  <a:srgbClr val="221F1F"/>
                </a:solidFill>
                <a:latin typeface="Calibri"/>
                <a:cs typeface="Calibri"/>
              </a:rPr>
              <a:t>Mol</a:t>
            </a:r>
            <a:r>
              <a:rPr sz="2000" i="1" spc="-10" dirty="0">
                <a:solidFill>
                  <a:srgbClr val="221F1F"/>
                </a:solidFill>
                <a:latin typeface="Calibri"/>
                <a:cs typeface="Calibri"/>
              </a:rPr>
              <a:t>a</a:t>
            </a:r>
            <a:r>
              <a:rPr sz="2000" i="1" dirty="0">
                <a:solidFill>
                  <a:srgbClr val="221F1F"/>
                </a:solidFill>
                <a:latin typeface="Calibri"/>
                <a:cs typeface="Calibri"/>
              </a:rPr>
              <a:t>r</a:t>
            </a:r>
            <a:r>
              <a:rPr sz="2000" i="1" spc="190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i="1" spc="-25" dirty="0">
                <a:solidFill>
                  <a:srgbClr val="221F1F"/>
                </a:solidFill>
                <a:latin typeface="Calibri"/>
                <a:cs typeface="Calibri"/>
              </a:rPr>
              <a:t>v</a:t>
            </a:r>
            <a:r>
              <a:rPr sz="2000" i="1" dirty="0">
                <a:solidFill>
                  <a:srgbClr val="221F1F"/>
                </a:solidFill>
                <a:latin typeface="Calibri"/>
                <a:cs typeface="Calibri"/>
              </a:rPr>
              <a:t>o</a:t>
            </a:r>
            <a:r>
              <a:rPr sz="2000" i="1" spc="-15" dirty="0">
                <a:solidFill>
                  <a:srgbClr val="221F1F"/>
                </a:solidFill>
                <a:latin typeface="Calibri"/>
                <a:cs typeface="Calibri"/>
              </a:rPr>
              <a:t>l</a:t>
            </a:r>
            <a:r>
              <a:rPr sz="2000" i="1" dirty="0">
                <a:solidFill>
                  <a:srgbClr val="221F1F"/>
                </a:solidFill>
                <a:latin typeface="Calibri"/>
                <a:cs typeface="Calibri"/>
              </a:rPr>
              <a:t>ume</a:t>
            </a:r>
            <a:r>
              <a:rPr sz="2000" i="1" spc="180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i="1" dirty="0">
                <a:solidFill>
                  <a:srgbClr val="221F1F"/>
                </a:solidFill>
                <a:latin typeface="Calibri"/>
                <a:cs typeface="Calibri"/>
              </a:rPr>
              <a:t>of</a:t>
            </a:r>
            <a:r>
              <a:rPr sz="2000" i="1" spc="185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i="1" spc="-10" dirty="0">
                <a:solidFill>
                  <a:srgbClr val="221F1F"/>
                </a:solidFill>
                <a:latin typeface="Calibri"/>
                <a:cs typeface="Calibri"/>
              </a:rPr>
              <a:t>a</a:t>
            </a:r>
            <a:r>
              <a:rPr sz="2000" i="1" dirty="0">
                <a:solidFill>
                  <a:srgbClr val="221F1F"/>
                </a:solidFill>
                <a:latin typeface="Calibri"/>
                <a:cs typeface="Calibri"/>
              </a:rPr>
              <a:t>n</a:t>
            </a:r>
            <a:r>
              <a:rPr sz="2000" i="1" spc="185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i="1" spc="-15" dirty="0">
                <a:solidFill>
                  <a:srgbClr val="221F1F"/>
                </a:solidFill>
                <a:latin typeface="Calibri"/>
                <a:cs typeface="Calibri"/>
              </a:rPr>
              <a:t>i</a:t>
            </a:r>
            <a:r>
              <a:rPr sz="2000" i="1" dirty="0">
                <a:solidFill>
                  <a:srgbClr val="221F1F"/>
                </a:solidFill>
                <a:latin typeface="Calibri"/>
                <a:cs typeface="Calibri"/>
              </a:rPr>
              <a:t>deal</a:t>
            </a:r>
            <a:r>
              <a:rPr sz="2000" i="1" spc="190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i="1" spc="-40" dirty="0">
                <a:solidFill>
                  <a:srgbClr val="221F1F"/>
                </a:solidFill>
                <a:latin typeface="Calibri"/>
                <a:cs typeface="Calibri"/>
              </a:rPr>
              <a:t>g</a:t>
            </a:r>
            <a:r>
              <a:rPr sz="2000" i="1" spc="-20" dirty="0">
                <a:solidFill>
                  <a:srgbClr val="221F1F"/>
                </a:solidFill>
                <a:latin typeface="Calibri"/>
                <a:cs typeface="Calibri"/>
              </a:rPr>
              <a:t>a</a:t>
            </a:r>
            <a:r>
              <a:rPr sz="2000" i="1" dirty="0">
                <a:solidFill>
                  <a:srgbClr val="221F1F"/>
                </a:solidFill>
                <a:latin typeface="Calibri"/>
                <a:cs typeface="Calibri"/>
              </a:rPr>
              <a:t>s</a:t>
            </a:r>
            <a:r>
              <a:rPr sz="2000" b="1" spc="185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221F1F"/>
                </a:solidFill>
                <a:latin typeface="Calibri"/>
                <a:cs typeface="Calibri"/>
              </a:rPr>
              <a:t>c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an</a:t>
            </a:r>
            <a:r>
              <a:rPr sz="2000" spc="180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be</a:t>
            </a:r>
            <a:r>
              <a:rPr sz="2000" spc="165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221F1F"/>
                </a:solidFill>
                <a:latin typeface="Calibri"/>
                <a:cs typeface="Calibri"/>
              </a:rPr>
              <a:t>c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a</a:t>
            </a:r>
            <a:r>
              <a:rPr sz="2000" spc="-5" dirty="0">
                <a:solidFill>
                  <a:srgbClr val="221F1F"/>
                </a:solidFill>
                <a:latin typeface="Calibri"/>
                <a:cs typeface="Calibri"/>
              </a:rPr>
              <a:t>l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cul</a:t>
            </a:r>
            <a:r>
              <a:rPr sz="2000" spc="-25" dirty="0">
                <a:solidFill>
                  <a:srgbClr val="221F1F"/>
                </a:solidFill>
                <a:latin typeface="Calibri"/>
                <a:cs typeface="Calibri"/>
              </a:rPr>
              <a:t>at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ed</a:t>
            </a:r>
            <a:r>
              <a:rPr sz="2000" spc="190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221F1F"/>
                </a:solidFill>
                <a:latin typeface="Calibri"/>
                <a:cs typeface="Calibri"/>
              </a:rPr>
              <a:t>b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y</a:t>
            </a:r>
            <a:r>
              <a:rPr sz="2000" spc="185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spc="-30" dirty="0">
                <a:solidFill>
                  <a:srgbClr val="221F1F"/>
                </a:solidFill>
                <a:latin typeface="Calibri"/>
                <a:cs typeface="Calibri"/>
              </a:rPr>
              <a:t>r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ea</a:t>
            </a:r>
            <a:r>
              <a:rPr sz="2000" spc="-10" dirty="0">
                <a:solidFill>
                  <a:srgbClr val="221F1F"/>
                </a:solidFill>
                <a:latin typeface="Calibri"/>
                <a:cs typeface="Calibri"/>
              </a:rPr>
              <a:t>r</a:t>
            </a:r>
            <a:r>
              <a:rPr sz="2000" spc="-40" dirty="0">
                <a:solidFill>
                  <a:srgbClr val="221F1F"/>
                </a:solidFill>
                <a:latin typeface="Calibri"/>
                <a:cs typeface="Calibri"/>
              </a:rPr>
              <a:t>r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angi</a:t>
            </a:r>
            <a:r>
              <a:rPr sz="2000" spc="-10" dirty="0">
                <a:solidFill>
                  <a:srgbClr val="221F1F"/>
                </a:solidFill>
                <a:latin typeface="Calibri"/>
                <a:cs typeface="Calibri"/>
              </a:rPr>
              <a:t>n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g</a:t>
            </a:r>
            <a:r>
              <a:rPr sz="2000" spc="185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the</a:t>
            </a:r>
            <a:r>
              <a:rPr sz="2000" spc="185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id</a:t>
            </a:r>
            <a:r>
              <a:rPr sz="2000" spc="-10" dirty="0">
                <a:solidFill>
                  <a:srgbClr val="221F1F"/>
                </a:solidFill>
                <a:latin typeface="Calibri"/>
                <a:cs typeface="Calibri"/>
              </a:rPr>
              <a:t>e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al</a:t>
            </a:r>
            <a:r>
              <a:rPr sz="2000" spc="190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spc="-35" dirty="0">
                <a:solidFill>
                  <a:srgbClr val="221F1F"/>
                </a:solidFill>
                <a:latin typeface="Calibri"/>
                <a:cs typeface="Calibri"/>
              </a:rPr>
              <a:t>g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as</a:t>
            </a:r>
            <a:r>
              <a:rPr sz="2000" spc="185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e</a:t>
            </a:r>
            <a:r>
              <a:rPr sz="2000" spc="-15" dirty="0">
                <a:solidFill>
                  <a:srgbClr val="221F1F"/>
                </a:solidFill>
                <a:latin typeface="Calibri"/>
                <a:cs typeface="Calibri"/>
              </a:rPr>
              <a:t>q</a:t>
            </a:r>
            <a:r>
              <a:rPr sz="2000" spc="-5" dirty="0">
                <a:solidFill>
                  <a:srgbClr val="221F1F"/>
                </a:solidFill>
                <a:latin typeface="Calibri"/>
                <a:cs typeface="Calibri"/>
              </a:rPr>
              <a:t>u</a:t>
            </a:r>
            <a:r>
              <a:rPr sz="2000" spc="-25" dirty="0">
                <a:solidFill>
                  <a:srgbClr val="221F1F"/>
                </a:solidFill>
                <a:latin typeface="Calibri"/>
                <a:cs typeface="Calibri"/>
              </a:rPr>
              <a:t>a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ti</a:t>
            </a:r>
            <a:r>
              <a:rPr sz="2000" spc="-10" dirty="0">
                <a:solidFill>
                  <a:srgbClr val="221F1F"/>
                </a:solidFill>
                <a:latin typeface="Calibri"/>
                <a:cs typeface="Calibri"/>
              </a:rPr>
              <a:t>o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n</a:t>
            </a:r>
            <a:r>
              <a:rPr sz="2000" spc="185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spc="-25" dirty="0">
                <a:solidFill>
                  <a:srgbClr val="221F1F"/>
                </a:solidFill>
                <a:latin typeface="Calibri"/>
                <a:cs typeface="Calibri"/>
              </a:rPr>
              <a:t>t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o</a:t>
            </a:r>
            <a:r>
              <a:rPr sz="2000" spc="180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i="1" dirty="0">
                <a:solidFill>
                  <a:srgbClr val="221F1F"/>
                </a:solidFill>
                <a:latin typeface="Calibri"/>
                <a:cs typeface="Calibri"/>
              </a:rPr>
              <a:t>V</a:t>
            </a:r>
            <a:r>
              <a:rPr sz="2000" spc="185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=</a:t>
            </a:r>
            <a:r>
              <a:rPr sz="2000" spc="180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i="1" dirty="0">
                <a:solidFill>
                  <a:srgbClr val="221F1F"/>
                </a:solidFill>
                <a:latin typeface="Calibri"/>
                <a:cs typeface="Calibri"/>
              </a:rPr>
              <a:t>n</a:t>
            </a:r>
            <a:r>
              <a:rPr sz="2000" spc="185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lang="en-IN" sz="2000" dirty="0">
                <a:solidFill>
                  <a:srgbClr val="221F1F"/>
                </a:solidFill>
                <a:latin typeface="Calibri"/>
                <a:cs typeface="Calibri"/>
                <a:sym typeface="Symbol" panose="05050102010706020507" pitchFamily="18" charset="2"/>
              </a:rPr>
              <a:t></a:t>
            </a:r>
            <a:r>
              <a:rPr lang="en-US" sz="2000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i="1" spc="-20" dirty="0">
                <a:solidFill>
                  <a:srgbClr val="221F1F"/>
                </a:solidFill>
                <a:latin typeface="Calibri"/>
                <a:cs typeface="Calibri"/>
              </a:rPr>
              <a:t>R</a:t>
            </a:r>
            <a:r>
              <a:rPr sz="2000" i="1" spc="-114" dirty="0">
                <a:solidFill>
                  <a:srgbClr val="221F1F"/>
                </a:solidFill>
                <a:latin typeface="Calibri"/>
                <a:cs typeface="Calibri"/>
              </a:rPr>
              <a:t>T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/</a:t>
            </a:r>
            <a:r>
              <a:rPr sz="2000" i="1" dirty="0">
                <a:solidFill>
                  <a:srgbClr val="221F1F"/>
                </a:solidFill>
                <a:latin typeface="Calibri"/>
                <a:cs typeface="Calibri"/>
              </a:rPr>
              <a:t>P</a:t>
            </a:r>
            <a:r>
              <a:rPr sz="2000" spc="5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and</a:t>
            </a:r>
            <a:r>
              <a:rPr sz="2000" spc="-5" dirty="0">
                <a:solidFill>
                  <a:srgbClr val="221F1F"/>
                </a:solidFill>
                <a:latin typeface="Calibri"/>
                <a:cs typeface="Calibri"/>
              </a:rPr>
              <a:t> su</a:t>
            </a:r>
            <a:r>
              <a:rPr sz="2000" spc="-10" dirty="0">
                <a:solidFill>
                  <a:srgbClr val="221F1F"/>
                </a:solidFill>
                <a:latin typeface="Calibri"/>
                <a:cs typeface="Calibri"/>
              </a:rPr>
              <a:t>b</a:t>
            </a:r>
            <a:r>
              <a:rPr sz="2000" spc="-30" dirty="0">
                <a:solidFill>
                  <a:srgbClr val="221F1F"/>
                </a:solidFill>
                <a:latin typeface="Calibri"/>
                <a:cs typeface="Calibri"/>
              </a:rPr>
              <a:t>s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titu</a:t>
            </a:r>
            <a:r>
              <a:rPr sz="2000" spc="-25" dirty="0">
                <a:solidFill>
                  <a:srgbClr val="221F1F"/>
                </a:solidFill>
                <a:latin typeface="Calibri"/>
                <a:cs typeface="Calibri"/>
              </a:rPr>
              <a:t>t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e</a:t>
            </a:r>
            <a:r>
              <a:rPr sz="2000" spc="10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i="1" dirty="0">
                <a:solidFill>
                  <a:srgbClr val="221F1F"/>
                </a:solidFill>
                <a:latin typeface="Calibri"/>
                <a:cs typeface="Calibri"/>
              </a:rPr>
              <a:t>n</a:t>
            </a:r>
            <a:r>
              <a:rPr sz="2000" spc="-5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=</a:t>
            </a:r>
            <a:r>
              <a:rPr sz="2000" spc="5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1</a:t>
            </a:r>
            <a:r>
              <a:rPr sz="2000" spc="-5" dirty="0">
                <a:solidFill>
                  <a:srgbClr val="221F1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221F1F"/>
                </a:solidFill>
                <a:latin typeface="Calibri"/>
                <a:cs typeface="Calibri"/>
              </a:rPr>
              <a:t>mol</a:t>
            </a:r>
            <a:r>
              <a:rPr lang="en-US" sz="2000" dirty="0">
                <a:solidFill>
                  <a:srgbClr val="221F1F"/>
                </a:solidFill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0C6469-2D48-7B5C-FEB0-FBD17265DB77}"/>
              </a:ext>
            </a:extLst>
          </p:cNvPr>
          <p:cNvSpPr txBox="1"/>
          <p:nvPr/>
        </p:nvSpPr>
        <p:spPr>
          <a:xfrm>
            <a:off x="2388088" y="4445911"/>
            <a:ext cx="45720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5.7</a:t>
            </a:r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The relationship between the amount (number of moles) of a gas and its volume at STP.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17428453-AF87-BF3E-C9BA-30DE60838D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7516" y="1497248"/>
            <a:ext cx="3142955" cy="271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84199"/>
      </p:ext>
    </p:extLst>
  </p:cSld>
  <p:clrMapOvr>
    <a:masterClrMapping/>
  </p:clrMapOvr>
</p:sld>
</file>

<file path=ppt/theme/theme1.xml><?xml version="1.0" encoding="utf-8"?>
<a:theme xmlns:a="http://schemas.openxmlformats.org/drawingml/2006/main" name="Section Tit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ody - White Background">
  <a:themeElements>
    <a:clrScheme name="Custom 1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8995"/>
      </a:accent1>
      <a:accent2>
        <a:srgbClr val="ED7D31"/>
      </a:accent2>
      <a:accent3>
        <a:srgbClr val="A5A5A5"/>
      </a:accent3>
      <a:accent4>
        <a:srgbClr val="57959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Full Image with Text Overlay">
  <a:themeElements>
    <a:clrScheme name="Primary - Teal">
      <a:dk1>
        <a:srgbClr val="3E909D"/>
      </a:dk1>
      <a:lt1>
        <a:srgbClr val="FFFFFF"/>
      </a:lt1>
      <a:dk2>
        <a:srgbClr val="3E909D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a31344-14ac-4e79-b3ba-74af94be30cf">
      <Terms xmlns="http://schemas.microsoft.com/office/infopath/2007/PartnerControls"/>
    </lcf76f155ced4ddcb4097134ff3c332f>
    <TaxCatchAll xmlns="7424b78e-8606-4fd1-9a19-b6b90bbc0a1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7C100645B3FC47B311346EC1299E0C" ma:contentTypeVersion="16" ma:contentTypeDescription="Create a new document." ma:contentTypeScope="" ma:versionID="29fbdc09a333695f21bbae6dc8830d4f">
  <xsd:schema xmlns:xsd="http://www.w3.org/2001/XMLSchema" xmlns:xs="http://www.w3.org/2001/XMLSchema" xmlns:p="http://schemas.microsoft.com/office/2006/metadata/properties" xmlns:ns2="5da31344-14ac-4e79-b3ba-74af94be30cf" xmlns:ns3="cf045e92-2ebe-47e8-a8d6-0a6f9246de56" xmlns:ns4="7424b78e-8606-4fd1-9a19-b6b90bbc0a1b" targetNamespace="http://schemas.microsoft.com/office/2006/metadata/properties" ma:root="true" ma:fieldsID="d3162297920c1daf0fd9f1538859a9f9" ns2:_="" ns3:_="" ns4:_="">
    <xsd:import namespace="5da31344-14ac-4e79-b3ba-74af94be30cf"/>
    <xsd:import namespace="cf045e92-2ebe-47e8-a8d6-0a6f9246de56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a31344-14ac-4e79-b3ba-74af94be3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45e92-2ebe-47e8-a8d6-0a6f9246de5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e0a2991d-6ae7-4669-8e13-b256c14e97b0}" ma:internalName="TaxCatchAll" ma:showField="CatchAllData" ma:web="cf045e92-2ebe-47e8-a8d6-0a6f9246de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EA75E2-711F-4039-9A09-8FF49385F95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075F327-8814-40E4-9ADD-54A207DCF2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2D38F9-9143-4019-BFBF-2D9FBE84C21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3687</TotalTime>
  <Words>554</Words>
  <Application>Microsoft Office PowerPoint</Application>
  <PresentationFormat>On-screen Show (4:3)</PresentationFormat>
  <Paragraphs>48</Paragraphs>
  <Slides>8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Arial</vt:lpstr>
      <vt:lpstr>Calibri</vt:lpstr>
      <vt:lpstr>Calibri Regular</vt:lpstr>
      <vt:lpstr>Cambria Math</vt:lpstr>
      <vt:lpstr>Times New Roman</vt:lpstr>
      <vt:lpstr>Section Title</vt:lpstr>
      <vt:lpstr>Body - White Background</vt:lpstr>
      <vt:lpstr>3_Full Image with Text Overlay</vt:lpstr>
      <vt:lpstr>Blank</vt:lpstr>
      <vt:lpstr>1_Blank</vt:lpstr>
      <vt:lpstr>Equation</vt:lpstr>
      <vt:lpstr>PowerPoint Presentation</vt:lpstr>
      <vt:lpstr>Chapter 5</vt:lpstr>
      <vt:lpstr>Avogadro’s law only applies to IDEAL GASES</vt:lpstr>
      <vt:lpstr>Boyle’s law</vt:lpstr>
      <vt:lpstr>Charles’ law</vt:lpstr>
      <vt:lpstr>Gay-Lussac’s law</vt:lpstr>
      <vt:lpstr>Overall gas law equation</vt:lpstr>
      <vt:lpstr>The relationship between the amount  (number of moles) of a gas and its volume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Don Young</dc:creator>
  <cp:keywords/>
  <dc:description/>
  <cp:lastModifiedBy>Satyendra Singh</cp:lastModifiedBy>
  <cp:revision>378</cp:revision>
  <dcterms:created xsi:type="dcterms:W3CDTF">2018-09-19T08:27:40Z</dcterms:created>
  <dcterms:modified xsi:type="dcterms:W3CDTF">2023-08-24T12:36:59Z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0x010100847C100645B3FC47B311346EC1299E0C</vt:lpwstr>
  </property>
</Properties>
</file>