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7"/>
  </p:notesMasterIdLst>
  <p:sldIdLst>
    <p:sldId id="281" r:id="rId9"/>
    <p:sldId id="288" r:id="rId10"/>
    <p:sldId id="291" r:id="rId11"/>
    <p:sldId id="298" r:id="rId12"/>
    <p:sldId id="304" r:id="rId13"/>
    <p:sldId id="305" r:id="rId14"/>
    <p:sldId id="306" r:id="rId15"/>
    <p:sldId id="30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4C8"/>
    <a:srgbClr val="118991"/>
    <a:srgbClr val="CCCCFF"/>
    <a:srgbClr val="FFFFCC"/>
    <a:srgbClr val="66FFFF"/>
    <a:srgbClr val="FFFF66"/>
    <a:srgbClr val="9966FF"/>
    <a:srgbClr val="00929F"/>
    <a:srgbClr val="42969F"/>
    <a:srgbClr val="5A9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87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4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A37EFF-15D3-EEEB-AFA6-B7DFBABE9B83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18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How far? The extent of chemical change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Equilibrium</a:t>
            </a:r>
            <a:endParaRPr lang="en-GB"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0DADF792-DEEB-5E83-04FD-709728F27DDB}"/>
              </a:ext>
            </a:extLst>
          </p:cNvPr>
          <p:cNvSpPr txBox="1"/>
          <p:nvPr/>
        </p:nvSpPr>
        <p:spPr>
          <a:xfrm>
            <a:off x="754682" y="1386067"/>
            <a:ext cx="800676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spc="-5" dirty="0">
                <a:latin typeface="Calibri" panose="020F0502020204030204" pitchFamily="34" charset="0"/>
                <a:cs typeface="Calibri" panose="020F0502020204030204" pitchFamily="34" charset="0"/>
              </a:rPr>
              <a:t>Dyn</a:t>
            </a:r>
            <a:r>
              <a:rPr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-5" dirty="0">
                <a:latin typeface="Calibri" panose="020F0502020204030204" pitchFamily="34" charset="0"/>
                <a:cs typeface="Calibri" panose="020F0502020204030204" pitchFamily="34" charset="0"/>
              </a:rPr>
              <a:t>mi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b="1" spc="-5" dirty="0">
                <a:latin typeface="Calibri" panose="020F0502020204030204" pitchFamily="34" charset="0"/>
                <a:cs typeface="Calibri" panose="020F0502020204030204" pitchFamily="34" charset="0"/>
              </a:rPr>
              <a:t> equilibriu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b="1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macroscopic properties (all concentrations of reactants and products) are constant and the rate of the forward reaction is equal to the rate of the reverse reaction.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C8CDC251-6C36-99CF-EAB9-DFEDDCFD9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162" y="2624263"/>
            <a:ext cx="3522042" cy="194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4">
            <a:extLst>
              <a:ext uri="{FF2B5EF4-FFF2-40B4-BE49-F238E27FC236}">
                <a16:creationId xmlns:a16="http://schemas.microsoft.com/office/drawing/2014/main" id="{68FE606C-8B6B-5BE0-8752-A3DA18886575}"/>
              </a:ext>
            </a:extLst>
          </p:cNvPr>
          <p:cNvSpPr txBox="1"/>
          <p:nvPr/>
        </p:nvSpPr>
        <p:spPr>
          <a:xfrm>
            <a:off x="599085" y="1106723"/>
            <a:ext cx="7945829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355600" algn="l"/>
              </a:tabLst>
            </a:pP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doe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once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eac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4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odu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ts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chan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2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equil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brium?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ha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pen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ba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eactions?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FCBE81-4024-A41B-19CE-DFF66575AEC5}"/>
              </a:ext>
            </a:extLst>
          </p:cNvPr>
          <p:cNvSpPr txBox="1"/>
          <p:nvPr/>
        </p:nvSpPr>
        <p:spPr>
          <a:xfrm>
            <a:off x="599085" y="5495178"/>
            <a:ext cx="416885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18.1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Graph showing how the concentrations of hydrogen and hydrogen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iodide change with time.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1EA0BA-2550-0A8F-A2D2-F1AAD038780F}"/>
              </a:ext>
            </a:extLst>
          </p:cNvPr>
          <p:cNvSpPr txBox="1"/>
          <p:nvPr/>
        </p:nvSpPr>
        <p:spPr>
          <a:xfrm>
            <a:off x="4627599" y="5495178"/>
            <a:ext cx="416885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18.2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Graph showing how the rates of the forward and reverse reactions change as a reversible reaction comes to equilibrium.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7778E16-4A47-5E3B-1D10-8601DD1DB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84" y="2377439"/>
            <a:ext cx="3468407" cy="3014107"/>
          </a:xfrm>
          <a:prstGeom prst="rect">
            <a:avLst/>
          </a:prstGeom>
        </p:spPr>
      </p:pic>
      <p:pic>
        <p:nvPicPr>
          <p:cNvPr id="5" name="Picture 4" descr="Diagram&#10;&#10;Description automatically generated with low confidence">
            <a:extLst>
              <a:ext uri="{FF2B5EF4-FFF2-40B4-BE49-F238E27FC236}">
                <a16:creationId xmlns:a16="http://schemas.microsoft.com/office/drawing/2014/main" id="{998734F3-0D21-8065-CFF1-7045BEC5C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235" y="2377439"/>
            <a:ext cx="3815252" cy="2720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22F01C-B7BC-BCCC-E507-933D434C0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Equilibrium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Le </a:t>
            </a:r>
            <a:r>
              <a:rPr lang="en-US" dirty="0" err="1"/>
              <a:t>Chatelier’s</a:t>
            </a:r>
            <a:r>
              <a:rPr lang="en-US" dirty="0"/>
              <a:t> principle</a:t>
            </a:r>
            <a:endParaRPr lang="en-GB" dirty="0"/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BB8B4B52-B946-3AB3-1A8C-86A49820B510}"/>
              </a:ext>
            </a:extLst>
          </p:cNvPr>
          <p:cNvSpPr txBox="1"/>
          <p:nvPr/>
        </p:nvSpPr>
        <p:spPr>
          <a:xfrm>
            <a:off x="772615" y="1322697"/>
            <a:ext cx="793813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If a system at equilibrium is subjected to some change, the position of equilibrium will shift in order to </a:t>
            </a:r>
            <a:r>
              <a:rPr lang="en-US" sz="20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minimise</a:t>
            </a:r>
            <a:r>
              <a:rPr lang="en-US"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the effect of the change.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8128059" cy="15854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do different conditions affect the position of equilibrium and the value of the equilibrium constant?</a:t>
            </a:r>
            <a:endParaRPr lang="en-GB" dirty="0"/>
          </a:p>
        </p:txBody>
      </p:sp>
      <p:graphicFrame>
        <p:nvGraphicFramePr>
          <p:cNvPr id="13" name="object 3">
            <a:extLst>
              <a:ext uri="{FF2B5EF4-FFF2-40B4-BE49-F238E27FC236}">
                <a16:creationId xmlns:a16="http://schemas.microsoft.com/office/drawing/2014/main" id="{077288CD-7A93-BB98-A186-25BF3489C2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3730"/>
              </p:ext>
            </p:extLst>
          </p:nvPr>
        </p:nvGraphicFramePr>
        <p:xfrm>
          <a:off x="614956" y="1536564"/>
          <a:ext cx="7972863" cy="4447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9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2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1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0256"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dition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1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b="1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1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 p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ion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b="1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equilibriu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1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b="1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1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 </a:t>
                      </a:r>
                      <a:r>
                        <a:rPr sz="1500" b="1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b="1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ue</a:t>
                      </a:r>
                      <a:r>
                        <a:rPr sz="1500" b="1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1500" b="1" spc="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b="1" i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01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500" b="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essu</a:t>
                      </a:r>
                      <a:r>
                        <a:rPr sz="1500" b="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5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2159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If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eaction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nv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ol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umber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as,</a:t>
                      </a:r>
                      <a:r>
                        <a:rPr sz="15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r>
                        <a:rPr sz="1500" spc="-9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 in</a:t>
                      </a:r>
                      <a:r>
                        <a:rPr sz="1500" spc="-9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essu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esults</a:t>
                      </a:r>
                      <a:r>
                        <a:rPr sz="1500" spc="-8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500" spc="-8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9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hifting</a:t>
                      </a:r>
                      <a:r>
                        <a:rPr sz="1500" spc="-8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8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ection th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spc="-8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gi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sz="15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IN"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96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Conce</a:t>
                      </a:r>
                      <a:r>
                        <a:rPr sz="1500" b="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0" spc="-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b="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ion</a:t>
                      </a:r>
                      <a:endParaRPr sz="15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4191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</a:t>
                      </a:r>
                      <a:r>
                        <a:rPr sz="15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5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hift</a:t>
                      </a:r>
                      <a:r>
                        <a:rPr sz="1500" spc="-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sz="1500" spc="-9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ance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has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 added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eplace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ance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has</a:t>
                      </a:r>
                      <a:r>
                        <a:rPr sz="15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ed</a:t>
                      </a:r>
                      <a:r>
                        <a:rPr sz="1500" spc="-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5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IN"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25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500" b="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b="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b="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b="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ys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sz="15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ef</a:t>
                      </a:r>
                      <a:r>
                        <a:rPr sz="15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ect</a:t>
                      </a:r>
                      <a:endParaRPr sz="15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IN"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619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b="0" spc="-1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mpe</a:t>
                      </a:r>
                      <a:r>
                        <a:rPr sz="1500" b="0" spc="-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b="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b="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500" b="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b="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500" b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6002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If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empe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 inc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eased,</a:t>
                      </a:r>
                      <a:br>
                        <a:rPr lang="en-US"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hifts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end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ermic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ection.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If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mpe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posit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equili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ium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sh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the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ermic 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ection.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11493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</a:t>
                      </a:r>
                      <a:r>
                        <a:rPr sz="15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ermic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eaction, </a:t>
                      </a:r>
                      <a:r>
                        <a:rPr sz="1500" i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r>
                        <a:rPr sz="1500" i="1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eases as 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empe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 inc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eased.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 an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endot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ermic</a:t>
                      </a:r>
                      <a:r>
                        <a:rPr sz="15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eaction,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i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r>
                        <a:rPr sz="1500" i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 as</a:t>
                      </a:r>
                      <a:r>
                        <a:rPr lang="en-US"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5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empe</a:t>
                      </a:r>
                      <a:r>
                        <a:rPr sz="15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br>
                        <a:rPr lang="en-US"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 inc</a:t>
                      </a:r>
                      <a:r>
                        <a:rPr sz="15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5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eased.</a:t>
                      </a:r>
                      <a:endParaRPr sz="15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74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139688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Write expressions for the equilibrium constant for different reactions</a:t>
            </a:r>
            <a:endParaRPr lang="en-GB" dirty="0"/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44D653E0-19D4-AA48-34B6-5A4670A49840}"/>
              </a:ext>
            </a:extLst>
          </p:cNvPr>
          <p:cNvSpPr txBox="1"/>
          <p:nvPr/>
        </p:nvSpPr>
        <p:spPr>
          <a:xfrm>
            <a:off x="4503257" y="4766592"/>
            <a:ext cx="415925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[ ] </a:t>
            </a:r>
            <a:r>
              <a:rPr sz="2000" spc="-5" dirty="0">
                <a:latin typeface="Calibri"/>
                <a:cs typeface="Calibri"/>
              </a:rPr>
              <a:t>(sq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ac</a:t>
            </a:r>
            <a:r>
              <a:rPr sz="2000" spc="-55" dirty="0">
                <a:latin typeface="Calibri"/>
                <a:cs typeface="Calibri"/>
              </a:rPr>
              <a:t>k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ts) a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use</a:t>
            </a:r>
            <a:r>
              <a:rPr sz="2000" dirty="0">
                <a:latin typeface="Calibri"/>
                <a:cs typeface="Calibri"/>
              </a:rPr>
              <a:t>d </a:t>
            </a:r>
            <a:r>
              <a:rPr sz="2000" spc="-30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</a:t>
            </a:r>
            <a:br>
              <a:rPr lang="en-US" sz="2000" dirty="0">
                <a:latin typeface="Calibri"/>
                <a:cs typeface="Calibri"/>
              </a:rPr>
            </a:br>
            <a:r>
              <a:rPr sz="2000" spc="-5" dirty="0">
                <a:latin typeface="Calibri"/>
                <a:cs typeface="Calibri"/>
              </a:rPr>
              <a:t>sh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w th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y a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spc="5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tions</a:t>
            </a:r>
          </a:p>
        </p:txBody>
      </p:sp>
      <p:pic>
        <p:nvPicPr>
          <p:cNvPr id="4" name="Picture 3" descr="Diagram&#10;&#10;Description automatically generated with low confidence">
            <a:extLst>
              <a:ext uri="{FF2B5EF4-FFF2-40B4-BE49-F238E27FC236}">
                <a16:creationId xmlns:a16="http://schemas.microsoft.com/office/drawing/2014/main" id="{277BC162-1F3A-150D-B4B8-F843D4236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496" y="1667463"/>
            <a:ext cx="5866635" cy="260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8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Reaction quotient (</a:t>
            </a:r>
            <a:r>
              <a:rPr lang="en-US" i="1" dirty="0"/>
              <a:t>Q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C60BF2D7-972A-BD0E-CFC9-58F85716ADBB}"/>
              </a:ext>
            </a:extLst>
          </p:cNvPr>
          <p:cNvSpPr txBox="1"/>
          <p:nvPr/>
        </p:nvSpPr>
        <p:spPr>
          <a:xfrm>
            <a:off x="670708" y="1266927"/>
            <a:ext cx="7395877" cy="1474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lang="en-IN" sz="2000" b="1" i="1" spc="-5" dirty="0">
                <a:latin typeface="Calibri"/>
                <a:cs typeface="Calibri"/>
              </a:rPr>
              <a:t>Reaction quotient </a:t>
            </a:r>
            <a:r>
              <a:rPr lang="en-IN" sz="2000" b="1" spc="-5" dirty="0">
                <a:latin typeface="Calibri"/>
                <a:cs typeface="Calibri"/>
              </a:rPr>
              <a:t>(</a:t>
            </a:r>
            <a:r>
              <a:rPr lang="en-IN" sz="2000" b="1" i="1" spc="-5" dirty="0">
                <a:latin typeface="Calibri"/>
                <a:cs typeface="Calibri"/>
              </a:rPr>
              <a:t>Q</a:t>
            </a:r>
            <a:r>
              <a:rPr lang="en-IN" sz="2000" b="1" spc="-5" dirty="0">
                <a:latin typeface="Calibri"/>
                <a:cs typeface="Calibri"/>
              </a:rPr>
              <a:t>)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tio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conce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tions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eac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5" dirty="0">
                <a:latin typeface="Calibri"/>
                <a:cs typeface="Calibri"/>
              </a:rPr>
              <a:t> p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od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cts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5" dirty="0">
                <a:latin typeface="Calibri"/>
                <a:cs typeface="Calibri"/>
              </a:rPr>
              <a:t>is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app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opr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25" dirty="0">
                <a:latin typeface="Calibri"/>
                <a:cs typeface="Calibri"/>
              </a:rPr>
              <a:t>at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</a:t>
            </a:r>
            <a:r>
              <a:rPr sz="2000" spc="-15" dirty="0">
                <a:latin typeface="Calibri"/>
                <a:cs typeface="Calibri"/>
              </a:rPr>
              <a:t>o</a:t>
            </a:r>
            <a:r>
              <a:rPr sz="2000" spc="-20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45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)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3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y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poi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15" dirty="0">
                <a:latin typeface="Calibri"/>
                <a:cs typeface="Calibri"/>
              </a:rPr>
              <a:t>m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lang="en-US" sz="2000" dirty="0">
                <a:latin typeface="Calibri"/>
                <a:cs typeface="Calibri"/>
              </a:rPr>
              <a:t> </a:t>
            </a:r>
            <a:br>
              <a:rPr lang="en-US" sz="2000" dirty="0">
                <a:latin typeface="Calibri"/>
                <a:cs typeface="Calibri"/>
              </a:rPr>
            </a:br>
            <a:r>
              <a:rPr lang="en-US" sz="2000" dirty="0">
                <a:latin typeface="Calibri"/>
                <a:cs typeface="Calibri"/>
              </a:rPr>
              <a:t>An expression for </a:t>
            </a:r>
            <a:r>
              <a:rPr lang="en-US" sz="2000" i="1" dirty="0">
                <a:latin typeface="Calibri"/>
                <a:cs typeface="Calibri"/>
              </a:rPr>
              <a:t>Q</a:t>
            </a:r>
            <a:r>
              <a:rPr lang="en-US" sz="2000" dirty="0">
                <a:latin typeface="Calibri"/>
                <a:cs typeface="Calibri"/>
              </a:rPr>
              <a:t> is exactly the same as that for the equilibrium constant – except that the concentrations are not </a:t>
            </a:r>
            <a:br>
              <a:rPr lang="en-US" sz="2000" dirty="0">
                <a:latin typeface="Calibri"/>
                <a:cs typeface="Calibri"/>
              </a:rPr>
            </a:br>
            <a:r>
              <a:rPr lang="en-US" sz="2000" dirty="0">
                <a:latin typeface="Calibri"/>
                <a:cs typeface="Calibri"/>
              </a:rPr>
              <a:t>equilibrium concentrations.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0FE10E01-65A9-A2E9-F95D-5D140EB53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220" y="2978546"/>
            <a:ext cx="3310244" cy="181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210026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3C1CB1-6A5B-4441-B243-727CD694388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4089</TotalTime>
  <Words>409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18</vt:lpstr>
      <vt:lpstr>Equilibrium</vt:lpstr>
      <vt:lpstr>Equilibrium</vt:lpstr>
      <vt:lpstr>Le Chatelier’s principle</vt:lpstr>
      <vt:lpstr>How do different conditions affect the position of equilibrium and the value of the equilibrium constant?</vt:lpstr>
      <vt:lpstr>Write expressions for the equilibrium constant for different reactions</vt:lpstr>
      <vt:lpstr>Reaction quotient (Q)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461</cp:revision>
  <dcterms:created xsi:type="dcterms:W3CDTF">2018-09-19T08:27:40Z</dcterms:created>
  <dcterms:modified xsi:type="dcterms:W3CDTF">2023-08-24T14:00:30Z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