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696" r:id="rId5"/>
    <p:sldMasterId id="2147483689" r:id="rId6"/>
    <p:sldMasterId id="2147483672" r:id="rId7"/>
    <p:sldMasterId id="2147483713" r:id="rId8"/>
  </p:sldMasterIdLst>
  <p:notesMasterIdLst>
    <p:notesMasterId r:id="rId15"/>
  </p:notesMasterIdLst>
  <p:sldIdLst>
    <p:sldId id="281" r:id="rId9"/>
    <p:sldId id="288" r:id="rId10"/>
    <p:sldId id="291" r:id="rId11"/>
    <p:sldId id="298" r:id="rId12"/>
    <p:sldId id="304" r:id="rId13"/>
    <p:sldId id="29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igail Maskall" initials="AM" lastIdx="1" clrIdx="0">
    <p:extLst>
      <p:ext uri="{19B8F6BF-5375-455C-9EA6-DF929625EA0E}">
        <p15:presenceInfo xmlns:p15="http://schemas.microsoft.com/office/powerpoint/2012/main" userId="S-1-5-21-2133147896-499326638-6498272-33561" providerId="AD"/>
      </p:ext>
    </p:extLst>
  </p:cmAuthor>
  <p:cmAuthor id="2" name="Hollie Graham, Integra-LON, UK" initials="HGIU" lastIdx="2" clrIdx="1">
    <p:extLst>
      <p:ext uri="{19B8F6BF-5375-455C-9EA6-DF929625EA0E}">
        <p15:presenceInfo xmlns:p15="http://schemas.microsoft.com/office/powerpoint/2012/main" userId="S-1-5-21-198659417-2131144888-1770264581-1004" providerId="AD"/>
      </p:ext>
    </p:extLst>
  </p:cmAuthor>
  <p:cmAuthor id="3" name="Amy Middleton-Gear" initials="AM" lastIdx="5" clrIdx="2">
    <p:extLst>
      <p:ext uri="{19B8F6BF-5375-455C-9EA6-DF929625EA0E}">
        <p15:presenceInfo xmlns:p15="http://schemas.microsoft.com/office/powerpoint/2012/main" userId="S-1-5-21-2133147896-499326638-6498272-4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FF66"/>
    <a:srgbClr val="9966FF"/>
    <a:srgbClr val="118991"/>
    <a:srgbClr val="00929F"/>
    <a:srgbClr val="42969F"/>
    <a:srgbClr val="5A999F"/>
    <a:srgbClr val="6B9B9F"/>
    <a:srgbClr val="00B5CC"/>
    <a:srgbClr val="0093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67"/>
    <p:restoredTop sz="95745" autoAdjust="0"/>
  </p:normalViewPr>
  <p:slideViewPr>
    <p:cSldViewPr snapToGrid="0" snapToObjects="1">
      <p:cViewPr varScale="1">
        <p:scale>
          <a:sx n="102" d="100"/>
          <a:sy n="102" d="100"/>
        </p:scale>
        <p:origin x="22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58B14-9484-7945-B127-BE167E75A4E3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95471-56F3-294F-8A7E-0F48B34A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22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3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4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95471-56F3-294F-8A7E-0F48B34AF4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4CE9A-99A4-ED4D-AC8F-FEA80219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D5215-8DC6-D141-AA92-166D1216B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7295" y="3203110"/>
            <a:ext cx="4603165" cy="1025131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Regular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31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04531-7F01-F447-8AA5-0871E4EC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EFECD56-9CDB-4042-B2E6-64831FACC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1" y="1962150"/>
            <a:ext cx="3600867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>
                <a:solidFill>
                  <a:srgbClr val="00929F"/>
                </a:solidFill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4381806-1DC3-034A-B873-E5673DD776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35585" y="1962150"/>
            <a:ext cx="3852862" cy="3879850"/>
          </a:xfrm>
          <a:prstGeom prst="rect">
            <a:avLst/>
          </a:prstGeom>
          <a:effectLst>
            <a:reflection stA="55000" endPos="10000" dir="5400000" sy="-100000" algn="bl" rotWithShape="0"/>
          </a:effectLst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2751F-1305-2E47-BB48-6B385E8B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25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7DC-58E7-694B-987D-A60F1E38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6D48836C-ADDF-524C-8EDC-C7E5494F5E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2" y="1962150"/>
            <a:ext cx="7954198" cy="38798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sz="2000" b="0" i="0">
                <a:solidFill>
                  <a:schemeClr val="tx1"/>
                </a:solidFill>
                <a:latin typeface="Calibri Regular"/>
              </a:defRPr>
            </a:lvl2pPr>
            <a:lvl3pPr>
              <a:defRPr>
                <a:solidFill>
                  <a:srgbClr val="00929F"/>
                </a:solidFill>
              </a:defRPr>
            </a:lvl3pPr>
            <a:lvl4pPr>
              <a:defRPr>
                <a:solidFill>
                  <a:srgbClr val="00929F"/>
                </a:solidFill>
              </a:defRPr>
            </a:lvl4pPr>
            <a:lvl5pPr>
              <a:defRPr>
                <a:solidFill>
                  <a:srgbClr val="00929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980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G -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E1DA-FDC8-AB4D-87C2-5573CEE7F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EB6352A9-1F2F-0E4C-9E34-9E1F0CC87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000" y="1962150"/>
            <a:ext cx="7954199" cy="17996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  <a:lvl2pPr>
              <a:defRPr b="0" i="0">
                <a:solidFill>
                  <a:schemeClr val="tx1"/>
                </a:solidFill>
                <a:latin typeface="Calibri Regular"/>
              </a:defRPr>
            </a:lvl2pPr>
            <a:lvl3pPr>
              <a:defRPr b="0" i="0">
                <a:solidFill>
                  <a:schemeClr val="tx1"/>
                </a:solidFill>
                <a:latin typeface="Calibri Regular"/>
              </a:defRPr>
            </a:lvl3pPr>
            <a:lvl4pPr>
              <a:defRPr b="0" i="0">
                <a:solidFill>
                  <a:schemeClr val="tx1"/>
                </a:solidFill>
                <a:latin typeface="Calibri Regular"/>
              </a:defRPr>
            </a:lvl4pPr>
            <a:lvl5pPr>
              <a:defRPr b="0" i="0">
                <a:solidFill>
                  <a:schemeClr val="tx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8D8B01F6-05AF-EC45-8E22-D516C91895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55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2B2F2-50A9-0242-A3F5-3E6C6786DB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58464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5231221-97F3-6C42-9B23-66012CCA57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67973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E98A15F-3C61-3D41-8705-9EBA8025F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7482" y="4086225"/>
            <a:ext cx="1301750" cy="175577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Calibri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9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 Text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B772-A045-A942-8ECA-DD4AA4CE8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2319B433-49EC-F34D-ABF9-A2C1C468A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5098" y="1962150"/>
            <a:ext cx="7987102" cy="38798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alibri Regular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 b="0" i="0">
                <a:solidFill>
                  <a:schemeClr val="bg1"/>
                </a:solidFill>
                <a:latin typeface="Calibri Regular"/>
              </a:defRPr>
            </a:lvl4pPr>
            <a:lvl5pPr>
              <a:defRPr b="0" i="0">
                <a:solidFill>
                  <a:schemeClr val="bg1"/>
                </a:solidFill>
                <a:latin typeface="Calibri Regular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196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sv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3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32">
            <a:extLst>
              <a:ext uri="{FF2B5EF4-FFF2-40B4-BE49-F238E27FC236}">
                <a16:creationId xmlns:a16="http://schemas.microsoft.com/office/drawing/2014/main" id="{D15AB156-111B-9D49-B644-995F2C39C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25" y="1674942"/>
            <a:ext cx="4833036" cy="13318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F92DC-7769-3349-B7D3-E7B8D35284B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C13664-3785-FB49-963D-2716DD79CCAA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8CC5F8E-A5E7-8F49-8FD3-CCA8044F4C7C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E89D0CF-EF73-B84B-A98E-A7356DFDF8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4414" y="3315122"/>
            <a:ext cx="137757" cy="2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4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2880">
          <p15:clr>
            <a:srgbClr val="F26B43"/>
          </p15:clr>
        </p15:guide>
        <p15:guide id="6" orient="horz" pos="399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1CA90339-76EB-5049-8F70-7AE22D0D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500" y="512762"/>
            <a:ext cx="6535380" cy="94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A2E73A-B38E-BE45-A6BE-331862FE82FE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50800">
            <a:solidFill>
              <a:srgbClr val="009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D80DAD8F-E75F-5248-A3D8-194CD5D657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D8A251-F5C4-8CD1-03B2-070C3E6AFEEC}"/>
              </a:ext>
            </a:extLst>
          </p:cNvPr>
          <p:cNvSpPr txBox="1"/>
          <p:nvPr userDrawn="1"/>
        </p:nvSpPr>
        <p:spPr>
          <a:xfrm>
            <a:off x="434578" y="6467955"/>
            <a:ext cx="7622381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50" b="0" i="0" u="none" strike="noStrike" kern="1200" dirty="0">
                <a:solidFill>
                  <a:srgbClr val="00929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Chemistry for the IB Diploma – Yu &amp; Fletcher © Cambridge University Press &amp; Assessment 2023</a:t>
            </a: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2" r:id="rId2"/>
    <p:sldLayoutId id="2147483706" r:id="rId3"/>
    <p:sldLayoutId id="2147483707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929F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76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4D06B9-27EE-A04B-88AA-27BE8120F4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2806" y="0"/>
            <a:ext cx="9152449" cy="6857998"/>
          </a:xfrm>
          <a:prstGeom prst="rect">
            <a:avLst/>
          </a:prstGeom>
          <a:gradFill>
            <a:gsLst>
              <a:gs pos="0">
                <a:srgbClr val="0093D0"/>
              </a:gs>
              <a:gs pos="22000">
                <a:srgbClr val="0093D0"/>
              </a:gs>
              <a:gs pos="68000">
                <a:srgbClr val="0093D0"/>
              </a:gs>
              <a:gs pos="98000">
                <a:srgbClr val="0093D0"/>
              </a:gs>
            </a:gsLst>
            <a:lin ang="16200000" scaled="0"/>
          </a:gradFill>
          <a:ln>
            <a:noFill/>
          </a:ln>
          <a:effectLst>
            <a:reflection endPos="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E4937AC-CCB7-1E45-BE37-1F20ADBBC9CE}"/>
              </a:ext>
            </a:extLst>
          </p:cNvPr>
          <p:cNvSpPr/>
          <p:nvPr userDrawn="1"/>
        </p:nvSpPr>
        <p:spPr>
          <a:xfrm>
            <a:off x="-2806" y="2511707"/>
            <a:ext cx="9146806" cy="4346294"/>
          </a:xfrm>
          <a:prstGeom prst="rect">
            <a:avLst/>
          </a:prstGeom>
          <a:gradFill>
            <a:gsLst>
              <a:gs pos="0">
                <a:srgbClr val="0093D0"/>
              </a:gs>
              <a:gs pos="34000">
                <a:srgbClr val="0093D0">
                  <a:alpha val="86000"/>
                </a:srgbClr>
              </a:gs>
              <a:gs pos="71000">
                <a:srgbClr val="0093D0">
                  <a:alpha val="64000"/>
                </a:srgbClr>
              </a:gs>
              <a:gs pos="100000">
                <a:srgbClr val="0093D0">
                  <a:alpha val="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49D486-CA41-B843-B391-CECB7F3EB75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69157"/>
            <a:ext cx="82804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C7527AB-710B-8341-BD8A-891D20BA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7" y="510164"/>
            <a:ext cx="6522156" cy="9448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EFE1EA-4690-8940-A0C2-8B22F3DBE3F3}"/>
              </a:ext>
            </a:extLst>
          </p:cNvPr>
          <p:cNvCxnSpPr>
            <a:cxnSpLocks/>
          </p:cNvCxnSpPr>
          <p:nvPr userDrawn="1"/>
        </p:nvCxnSpPr>
        <p:spPr>
          <a:xfrm>
            <a:off x="434579" y="6415730"/>
            <a:ext cx="827762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7B1DF1-794A-664A-BA1D-8703F7797C96}"/>
              </a:ext>
            </a:extLst>
          </p:cNvPr>
          <p:cNvSpPr txBox="1"/>
          <p:nvPr userDrawn="1"/>
        </p:nvSpPr>
        <p:spPr>
          <a:xfrm>
            <a:off x="434578" y="6253767"/>
            <a:ext cx="762238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="0" i="0" u="none" strike="noStrike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 Cambridge University Press 2021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50" b="0" i="0" kern="1200" dirty="0">
              <a:solidFill>
                <a:srgbClr val="00929F"/>
              </a:solidFill>
              <a:effectLst/>
              <a:latin typeface="Calibri Regular"/>
              <a:ea typeface="Avenir Next Medium" charset="0"/>
              <a:cs typeface="Arial" panose="020B0604020202020204" pitchFamily="34" charset="0"/>
            </a:endParaRPr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id="{735EF97F-C9BC-8940-97A9-0E7A3911A72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840" y="539351"/>
            <a:ext cx="241529" cy="44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Calibri Regular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4042">
          <p15:clr>
            <a:srgbClr val="F26B43"/>
          </p15:clr>
        </p15:guide>
        <p15:guide id="5" pos="453" userDrawn="1">
          <p15:clr>
            <a:srgbClr val="F26B43"/>
          </p15:clr>
        </p15:guide>
        <p15:guide id="6" orient="horz" pos="3997">
          <p15:clr>
            <a:srgbClr val="F26B43"/>
          </p15:clr>
        </p15:guide>
        <p15:guide id="7" orient="horz" pos="3680">
          <p15:clr>
            <a:srgbClr val="F26B43"/>
          </p15:clr>
        </p15:guide>
        <p15:guide id="8" pos="2980">
          <p15:clr>
            <a:srgbClr val="F26B43"/>
          </p15:clr>
        </p15:guide>
        <p15:guide id="9" orient="horz" pos="32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9917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9725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1AA231-6B8A-EB53-1E54-42001DBD8572}"/>
              </a:ext>
            </a:extLst>
          </p:cNvPr>
          <p:cNvSpPr txBox="1"/>
          <p:nvPr/>
        </p:nvSpPr>
        <p:spPr>
          <a:xfrm>
            <a:off x="322034" y="2252017"/>
            <a:ext cx="3105150" cy="646331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Chemistry</a:t>
            </a:r>
            <a:endParaRPr lang="en-IN" sz="3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8BA9-C191-6A5F-6CE3-EA5DD8F5261E}"/>
              </a:ext>
            </a:extLst>
          </p:cNvPr>
          <p:cNvSpPr txBox="1"/>
          <p:nvPr/>
        </p:nvSpPr>
        <p:spPr>
          <a:xfrm>
            <a:off x="326202" y="3098403"/>
            <a:ext cx="3105150" cy="400110"/>
          </a:xfrm>
          <a:prstGeom prst="rect">
            <a:avLst/>
          </a:prstGeom>
          <a:solidFill>
            <a:srgbClr val="11899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the IB Diploma</a:t>
            </a:r>
            <a:endParaRPr lang="en-I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60B9B-DE70-46FF-9F74-ABA1777D5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002" y="420295"/>
            <a:ext cx="6535380" cy="942245"/>
          </a:xfrm>
        </p:spPr>
        <p:txBody>
          <a:bodyPr>
            <a:normAutofit/>
          </a:bodyPr>
          <a:lstStyle/>
          <a:p>
            <a:r>
              <a:rPr lang="en-GB" sz="4800" dirty="0"/>
              <a:t>Chapter 6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01091C-C987-3D40-F697-9E5C34452CBD}"/>
              </a:ext>
            </a:extLst>
          </p:cNvPr>
          <p:cNvSpPr txBox="1">
            <a:spLocks/>
          </p:cNvSpPr>
          <p:nvPr/>
        </p:nvSpPr>
        <p:spPr>
          <a:xfrm>
            <a:off x="827171" y="1351921"/>
            <a:ext cx="5741580" cy="6344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929F"/>
                </a:solidFill>
                <a:latin typeface="Calibri" panose="020F0502020204030204" pitchFamily="34" charset="0"/>
                <a:ea typeface="+mj-ea"/>
                <a:cs typeface="+mj-cs"/>
              </a:rPr>
              <a:t>The ionic model</a:t>
            </a:r>
            <a:endParaRPr lang="en-GB" sz="2800" dirty="0">
              <a:solidFill>
                <a:srgbClr val="00929F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112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5"/>
            <a:ext cx="7802583" cy="123663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Diagrams to show the formation of ions</a:t>
            </a:r>
            <a:br>
              <a:rPr lang="en-US" dirty="0"/>
            </a:br>
            <a:r>
              <a:rPr lang="en-US" dirty="0"/>
              <a:t>and ionic compounds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F0DFD1-2521-4FC2-423C-5CD17FAE4611}"/>
              </a:ext>
            </a:extLst>
          </p:cNvPr>
          <p:cNvSpPr txBox="1"/>
          <p:nvPr/>
        </p:nvSpPr>
        <p:spPr>
          <a:xfrm>
            <a:off x="511506" y="3907611"/>
            <a:ext cx="384367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6.1</a:t>
            </a: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Electron transfer in ionic bonding.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94630A-EC46-ABB5-91CE-5034EEA5F400}"/>
              </a:ext>
            </a:extLst>
          </p:cNvPr>
          <p:cNvSpPr txBox="1"/>
          <p:nvPr/>
        </p:nvSpPr>
        <p:spPr>
          <a:xfrm>
            <a:off x="4315672" y="3121077"/>
            <a:ext cx="463264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6.2</a:t>
            </a: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O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2−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ion is isoelectronic with an Ne atom.</a:t>
            </a:r>
            <a:endParaRPr lang="en-IN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Circle&#10;&#10;Description automatically generated">
            <a:extLst>
              <a:ext uri="{FF2B5EF4-FFF2-40B4-BE49-F238E27FC236}">
                <a16:creationId xmlns:a16="http://schemas.microsoft.com/office/drawing/2014/main" id="{2990DEDD-C2ED-6F0C-6528-A7FED42C96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204" b="28907"/>
          <a:stretch/>
        </p:blipFill>
        <p:spPr>
          <a:xfrm>
            <a:off x="592579" y="1600121"/>
            <a:ext cx="2877312" cy="2205501"/>
          </a:xfrm>
          <a:prstGeom prst="rect">
            <a:avLst/>
          </a:prstGeom>
        </p:spPr>
      </p:pic>
      <p:pic>
        <p:nvPicPr>
          <p:cNvPr id="11" name="Picture 10" descr="Circle&#10;&#10;Description automatically generated">
            <a:extLst>
              <a:ext uri="{FF2B5EF4-FFF2-40B4-BE49-F238E27FC236}">
                <a16:creationId xmlns:a16="http://schemas.microsoft.com/office/drawing/2014/main" id="{8657C43F-1B91-C431-3F9C-3DBA1033D1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072" b="-604"/>
          <a:stretch/>
        </p:blipFill>
        <p:spPr>
          <a:xfrm>
            <a:off x="4868510" y="1116098"/>
            <a:ext cx="3347558" cy="18997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DBF72D-F931-33D1-32DF-7566EAE3F45A}"/>
              </a:ext>
            </a:extLst>
          </p:cNvPr>
          <p:cNvSpPr txBox="1"/>
          <p:nvPr/>
        </p:nvSpPr>
        <p:spPr>
          <a:xfrm>
            <a:off x="2468323" y="5252654"/>
            <a:ext cx="723414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6.3</a:t>
            </a: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 Mg atom loses its two outer-shell electrons to form an Mg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2+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ion. </a:t>
            </a:r>
            <a:b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equation here could have also be written as Mg − 2e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→ Mg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2+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but we </a:t>
            </a:r>
            <a:b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don’t usually write equations with ‘−’ signs in chemistry. The Mg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2+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ion that is </a:t>
            </a:r>
            <a:b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formed is isoelectronic with the noble gas atom neon.</a:t>
            </a:r>
            <a:endParaRPr lang="en-IN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Circle&#10;&#10;Description automatically generated">
            <a:extLst>
              <a:ext uri="{FF2B5EF4-FFF2-40B4-BE49-F238E27FC236}">
                <a16:creationId xmlns:a16="http://schemas.microsoft.com/office/drawing/2014/main" id="{A44C5DED-D4C9-42FD-6822-F3A8EBBDF2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2698"/>
          <a:stretch/>
        </p:blipFill>
        <p:spPr>
          <a:xfrm>
            <a:off x="4355184" y="3601005"/>
            <a:ext cx="3026004" cy="158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4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7" y="535607"/>
            <a:ext cx="4087905" cy="64938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3D diagram of NaCl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14B9F3-5273-0E10-EAB2-745495FF9B70}"/>
              </a:ext>
            </a:extLst>
          </p:cNvPr>
          <p:cNvSpPr txBox="1"/>
          <p:nvPr/>
        </p:nvSpPr>
        <p:spPr>
          <a:xfrm>
            <a:off x="670708" y="4099101"/>
            <a:ext cx="78463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6.4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500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space-filling diagram of the NaCl lattice. The lattice keeps on going in three dimensions–only a tiny part of the structure is shown.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 expanded view of the NaCl lattice. </a:t>
            </a:r>
            <a:b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Each Na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ion is surrounded by six Cl</a:t>
            </a:r>
            <a:r>
              <a:rPr lang="en-US" sz="1500" b="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ions in an octahedral array and vice versa. </a:t>
            </a:r>
            <a:b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coordination number</a:t>
            </a:r>
            <a:r>
              <a:rPr lang="en-US" sz="1500" b="0" baseline="0" dirty="0">
                <a:solidFill>
                  <a:srgbClr val="FF5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(number of nearest </a:t>
            </a:r>
            <a:r>
              <a:rPr lang="en-US" sz="1500" b="0" baseline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neighbours</a:t>
            </a:r>
            <a:r>
              <a:rPr lang="en-US" sz="1500" b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of each ion is six.</a:t>
            </a:r>
            <a:endParaRPr lang="en-IN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A picture containing table, indoor, board, wooden&#10;&#10;Description automatically generated">
            <a:extLst>
              <a:ext uri="{FF2B5EF4-FFF2-40B4-BE49-F238E27FC236}">
                <a16:creationId xmlns:a16="http://schemas.microsoft.com/office/drawing/2014/main" id="{508F4BF0-77BE-5076-4365-F43B6E039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708" y="1505355"/>
            <a:ext cx="7846362" cy="23486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D665A8-2EB6-7BEA-3BCE-F632BFECCD53}"/>
              </a:ext>
            </a:extLst>
          </p:cNvPr>
          <p:cNvSpPr txBox="1"/>
          <p:nvPr/>
        </p:nvSpPr>
        <p:spPr>
          <a:xfrm>
            <a:off x="512088" y="1408707"/>
            <a:ext cx="335902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IN" sz="15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9A8261-2ACF-B57D-D8FC-3A6B71DE6391}"/>
              </a:ext>
            </a:extLst>
          </p:cNvPr>
          <p:cNvSpPr txBox="1"/>
          <p:nvPr/>
        </p:nvSpPr>
        <p:spPr>
          <a:xfrm>
            <a:off x="3584969" y="1376441"/>
            <a:ext cx="335902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IN" sz="15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5F876D-0AC7-5D5F-1FF5-9E6F13A05108}"/>
              </a:ext>
            </a:extLst>
          </p:cNvPr>
          <p:cNvSpPr txBox="1"/>
          <p:nvPr/>
        </p:nvSpPr>
        <p:spPr>
          <a:xfrm>
            <a:off x="6657850" y="1344175"/>
            <a:ext cx="335902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en-IN" sz="15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07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8" y="535606"/>
            <a:ext cx="7802583" cy="63596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Solubility in water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B50455-7163-0806-BD82-F7E9FD27BD4D}"/>
              </a:ext>
            </a:extLst>
          </p:cNvPr>
          <p:cNvSpPr txBox="1"/>
          <p:nvPr/>
        </p:nvSpPr>
        <p:spPr>
          <a:xfrm>
            <a:off x="744718" y="4626513"/>
            <a:ext cx="739917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6.5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sz="1500" b="0" dirty="0" err="1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water molecule is polar.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b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A hydrated sodium ion. 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A hydrated chloride ion.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A picture containing fruit, illustration&#10;&#10;Description automatically generated">
            <a:extLst>
              <a:ext uri="{FF2B5EF4-FFF2-40B4-BE49-F238E27FC236}">
                <a16:creationId xmlns:a16="http://schemas.microsoft.com/office/drawing/2014/main" id="{5ED8E853-67E8-F162-88C9-EDE644B0F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718" y="1374546"/>
            <a:ext cx="7237189" cy="299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0D50F-F94F-4F24-9703-16B5B38E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9" y="535605"/>
            <a:ext cx="7017716" cy="5231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Electrical conductivity of ionic compounds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EFF1E3-38AC-F45C-4545-729996E2E7EF}"/>
              </a:ext>
            </a:extLst>
          </p:cNvPr>
          <p:cNvSpPr txBox="1"/>
          <p:nvPr/>
        </p:nvSpPr>
        <p:spPr>
          <a:xfrm>
            <a:off x="2051088" y="4917964"/>
            <a:ext cx="579485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Figure 6.6</a:t>
            </a:r>
            <a:r>
              <a:rPr lang="en-US" sz="1500" b="0" dirty="0">
                <a:solidFill>
                  <a:srgbClr val="00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: Ions move towards the oppositely charged electrode.</a:t>
            </a:r>
            <a:endParaRPr lang="en-IN" sz="15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2E8420D-73EB-058F-F35D-C5EBFB4A6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7421" y="1327089"/>
            <a:ext cx="4973216" cy="324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35146"/>
      </p:ext>
    </p:extLst>
  </p:cSld>
  <p:clrMapOvr>
    <a:masterClrMapping/>
  </p:clrMapOvr>
</p:sld>
</file>

<file path=ppt/theme/theme1.xml><?xml version="1.0" encoding="utf-8"?>
<a:theme xmlns:a="http://schemas.openxmlformats.org/drawingml/2006/main" name="Section 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ody - White Background">
  <a:themeElements>
    <a:clrScheme name="Custom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8995"/>
      </a:accent1>
      <a:accent2>
        <a:srgbClr val="ED7D31"/>
      </a:accent2>
      <a:accent3>
        <a:srgbClr val="A5A5A5"/>
      </a:accent3>
      <a:accent4>
        <a:srgbClr val="57959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Full Image with Text Overlay">
  <a:themeElements>
    <a:clrScheme name="Primary - Teal">
      <a:dk1>
        <a:srgbClr val="3E909D"/>
      </a:dk1>
      <a:lt1>
        <a:srgbClr val="FFFFFF"/>
      </a:lt1>
      <a:dk2>
        <a:srgbClr val="3E909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C100645B3FC47B311346EC1299E0C" ma:contentTypeVersion="16" ma:contentTypeDescription="Create a new document." ma:contentTypeScope="" ma:versionID="29fbdc09a333695f21bbae6dc8830d4f">
  <xsd:schema xmlns:xsd="http://www.w3.org/2001/XMLSchema" xmlns:xs="http://www.w3.org/2001/XMLSchema" xmlns:p="http://schemas.microsoft.com/office/2006/metadata/properties" xmlns:ns2="5da31344-14ac-4e79-b3ba-74af94be30cf" xmlns:ns3="cf045e92-2ebe-47e8-a8d6-0a6f9246de56" xmlns:ns4="7424b78e-8606-4fd1-9a19-b6b90bbc0a1b" targetNamespace="http://schemas.microsoft.com/office/2006/metadata/properties" ma:root="true" ma:fieldsID="d3162297920c1daf0fd9f1538859a9f9" ns2:_="" ns3:_="" ns4:_="">
    <xsd:import namespace="5da31344-14ac-4e79-b3ba-74af94be30cf"/>
    <xsd:import namespace="cf045e92-2ebe-47e8-a8d6-0a6f9246de56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a31344-14ac-4e79-b3ba-74af94be3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45e92-2ebe-47e8-a8d6-0a6f9246de5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e0a2991d-6ae7-4669-8e13-b256c14e97b0}" ma:internalName="TaxCatchAll" ma:showField="CatchAllData" ma:web="cf045e92-2ebe-47e8-a8d6-0a6f9246de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a31344-14ac-4e79-b3ba-74af94be30cf">
      <Terms xmlns="http://schemas.microsoft.com/office/infopath/2007/PartnerControls"/>
    </lcf76f155ced4ddcb4097134ff3c332f>
    <TaxCatchAll xmlns="7424b78e-8606-4fd1-9a19-b6b90bbc0a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67062D-5757-4DBD-A2F9-D8CD0F3D6EAA}"/>
</file>

<file path=customXml/itemProps2.xml><?xml version="1.0" encoding="utf-8"?>
<ds:datastoreItem xmlns:ds="http://schemas.openxmlformats.org/officeDocument/2006/customXml" ds:itemID="{6AEA75E2-711F-4039-9A09-8FF49385F9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075F327-8814-40E4-9ADD-54A207DCF2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3675</TotalTime>
  <Words>242</Words>
  <Application>Microsoft Office PowerPoint</Application>
  <PresentationFormat>On-screen Show (4:3)</PresentationFormat>
  <Paragraphs>23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Regular</vt:lpstr>
      <vt:lpstr>Section Title</vt:lpstr>
      <vt:lpstr>Body - White Background</vt:lpstr>
      <vt:lpstr>3_Full Image with Text Overlay</vt:lpstr>
      <vt:lpstr>Blank</vt:lpstr>
      <vt:lpstr>1_Blank</vt:lpstr>
      <vt:lpstr>PowerPoint Presentation</vt:lpstr>
      <vt:lpstr>Chapter 6</vt:lpstr>
      <vt:lpstr>Diagrams to show the formation of ions and ionic compounds</vt:lpstr>
      <vt:lpstr>3D diagram of NaCl</vt:lpstr>
      <vt:lpstr>Solubility in water</vt:lpstr>
      <vt:lpstr>Electrical conductivity of ionic compounds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Don Young</dc:creator>
  <cp:keywords/>
  <dc:description/>
  <cp:lastModifiedBy>Satyendra Singh</cp:lastModifiedBy>
  <cp:revision>369</cp:revision>
  <dcterms:created xsi:type="dcterms:W3CDTF">2018-09-19T08:27:40Z</dcterms:created>
  <dcterms:modified xsi:type="dcterms:W3CDTF">2023-08-24T12:38:23Z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0x010100847C100645B3FC47B311346EC1299E0C</vt:lpwstr>
  </property>
</Properties>
</file>